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3" r:id="rId5"/>
  </p:sldMasterIdLst>
  <p:notesMasterIdLst>
    <p:notesMasterId r:id="rId22"/>
  </p:notesMasterIdLst>
  <p:sldIdLst>
    <p:sldId id="256" r:id="rId6"/>
    <p:sldId id="257" r:id="rId7"/>
    <p:sldId id="306" r:id="rId8"/>
    <p:sldId id="309" r:id="rId9"/>
    <p:sldId id="310" r:id="rId10"/>
    <p:sldId id="322" r:id="rId11"/>
    <p:sldId id="323" r:id="rId12"/>
    <p:sldId id="324" r:id="rId13"/>
    <p:sldId id="325" r:id="rId14"/>
    <p:sldId id="283" r:id="rId15"/>
    <p:sldId id="307" r:id="rId16"/>
    <p:sldId id="320" r:id="rId17"/>
    <p:sldId id="321" r:id="rId18"/>
    <p:sldId id="261" r:id="rId19"/>
    <p:sldId id="308"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0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92"/>
    <p:restoredTop sz="95374" autoAdjust="0"/>
  </p:normalViewPr>
  <p:slideViewPr>
    <p:cSldViewPr snapToGrid="0" snapToObjects="1">
      <p:cViewPr varScale="1">
        <p:scale>
          <a:sx n="122" d="100"/>
          <a:sy n="122" d="100"/>
        </p:scale>
        <p:origin x="1128" y="192"/>
      </p:cViewPr>
      <p:guideLst>
        <p:guide pos="3840"/>
        <p:guide orient="horz" pos="2064"/>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0EDE0-9E22-4436-8A79-87C83341CE9E}" type="datetimeFigureOut">
              <a:rPr lang="en-US" smtClean="0"/>
              <a:t>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9BA6B4-EAE2-4CD4-9396-136A5B3DFC75}" type="slidenum">
              <a:rPr lang="en-US" smtClean="0"/>
              <a:t>‹#›</a:t>
            </a:fld>
            <a:endParaRPr lang="en-US"/>
          </a:p>
        </p:txBody>
      </p:sp>
    </p:spTree>
    <p:extLst>
      <p:ext uri="{BB962C8B-B14F-4D97-AF65-F5344CB8AC3E}">
        <p14:creationId xmlns:p14="http://schemas.microsoft.com/office/powerpoint/2010/main" val="862580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9BA6B4-EAE2-4CD4-9396-136A5B3DFC75}" type="slidenum">
              <a:rPr lang="en-US" smtClean="0"/>
              <a:t>2</a:t>
            </a:fld>
            <a:endParaRPr lang="en-US"/>
          </a:p>
        </p:txBody>
      </p:sp>
    </p:spTree>
    <p:extLst>
      <p:ext uri="{BB962C8B-B14F-4D97-AF65-F5344CB8AC3E}">
        <p14:creationId xmlns:p14="http://schemas.microsoft.com/office/powerpoint/2010/main" val="429385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a:t>
            </a:r>
            <a:r>
              <a:rPr lang="en-US" baseline="0" dirty="0"/>
              <a:t> share widely – 13 opportunities starting tomorrow!</a:t>
            </a:r>
            <a:endParaRPr lang="en-US" dirty="0"/>
          </a:p>
        </p:txBody>
      </p:sp>
      <p:sp>
        <p:nvSpPr>
          <p:cNvPr id="4" name="Slide Number Placeholder 3"/>
          <p:cNvSpPr>
            <a:spLocks noGrp="1"/>
          </p:cNvSpPr>
          <p:nvPr>
            <p:ph type="sldNum" sz="quarter" idx="10"/>
          </p:nvPr>
        </p:nvSpPr>
        <p:spPr/>
        <p:txBody>
          <a:bodyPr/>
          <a:lstStyle/>
          <a:p>
            <a:fld id="{A49BA6B4-EAE2-4CD4-9396-136A5B3DFC75}" type="slidenum">
              <a:rPr lang="en-US" smtClean="0"/>
              <a:t>14</a:t>
            </a:fld>
            <a:endParaRPr lang="en-US"/>
          </a:p>
        </p:txBody>
      </p:sp>
    </p:spTree>
    <p:extLst>
      <p:ext uri="{BB962C8B-B14F-4D97-AF65-F5344CB8AC3E}">
        <p14:creationId xmlns:p14="http://schemas.microsoft.com/office/powerpoint/2010/main" val="642964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a:t>
            </a:r>
            <a:r>
              <a:rPr lang="en-US" baseline="0" dirty="0"/>
              <a:t> share widely – 13 opportunities starting tomorrow!</a:t>
            </a:r>
            <a:endParaRPr lang="en-US" dirty="0"/>
          </a:p>
        </p:txBody>
      </p:sp>
      <p:sp>
        <p:nvSpPr>
          <p:cNvPr id="4" name="Slide Number Placeholder 3"/>
          <p:cNvSpPr>
            <a:spLocks noGrp="1"/>
          </p:cNvSpPr>
          <p:nvPr>
            <p:ph type="sldNum" sz="quarter" idx="10"/>
          </p:nvPr>
        </p:nvSpPr>
        <p:spPr/>
        <p:txBody>
          <a:bodyPr/>
          <a:lstStyle/>
          <a:p>
            <a:fld id="{A49BA6B4-EAE2-4CD4-9396-136A5B3DFC75}" type="slidenum">
              <a:rPr lang="en-US" smtClean="0"/>
              <a:t>15</a:t>
            </a:fld>
            <a:endParaRPr lang="en-US"/>
          </a:p>
        </p:txBody>
      </p:sp>
    </p:spTree>
    <p:extLst>
      <p:ext uri="{BB962C8B-B14F-4D97-AF65-F5344CB8AC3E}">
        <p14:creationId xmlns:p14="http://schemas.microsoft.com/office/powerpoint/2010/main" val="76579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458ABD-B7D0-E84D-B444-C0F92E7BC1ED}"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45746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458ABD-B7D0-E84D-B444-C0F92E7BC1ED}"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86256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458ABD-B7D0-E84D-B444-C0F92E7BC1ED}"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1537991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a:spLocks noGrp="1"/>
          </p:cNvSpPr>
          <p:nvPr>
            <p:ph type="title"/>
          </p:nvPr>
        </p:nvSpPr>
        <p:spPr>
          <a:prstGeom prst="rect">
            <a:avLst/>
          </a:prstGeom>
        </p:spPr>
        <p:txBody>
          <a:bodyPr/>
          <a:lstStyle/>
          <a:p>
            <a:r>
              <a:t>Title Text</a:t>
            </a:r>
          </a:p>
        </p:txBody>
      </p:sp>
      <p:sp>
        <p:nvSpPr>
          <p:cNvPr id="57"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002683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22F0C-82D7-DA45-B382-3538311DE4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648697-492E-A54D-95DD-B6E04B7CF2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2DFD63-8887-4E4B-9BE8-65B4AF7F0251}"/>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5" name="Footer Placeholder 4">
            <a:extLst>
              <a:ext uri="{FF2B5EF4-FFF2-40B4-BE49-F238E27FC236}">
                <a16:creationId xmlns:a16="http://schemas.microsoft.com/office/drawing/2014/main" id="{39C9A61E-6DD9-B048-8462-CA637BA325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A1E78E-808A-4D4A-A343-AD53E4DA7912}"/>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2841672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849B9-F589-6746-8833-34F285F68D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AD04FB-8863-4248-8EBF-1D3F845B62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9D4142-CB97-FD49-AC33-C74F5763A1C7}"/>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5" name="Footer Placeholder 4">
            <a:extLst>
              <a:ext uri="{FF2B5EF4-FFF2-40B4-BE49-F238E27FC236}">
                <a16:creationId xmlns:a16="http://schemas.microsoft.com/office/drawing/2014/main" id="{1C93923A-4497-4748-8675-761C202C17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65A204-F6BE-D64A-BE93-0B778C32E197}"/>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2462416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B5F63-E6CB-284A-974A-4D6A54992714}"/>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869F72-ECBC-8849-9283-8DB83AB3980A}"/>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8A788A-508B-8144-96E5-F00380EEDC40}"/>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5" name="Footer Placeholder 4">
            <a:extLst>
              <a:ext uri="{FF2B5EF4-FFF2-40B4-BE49-F238E27FC236}">
                <a16:creationId xmlns:a16="http://schemas.microsoft.com/office/drawing/2014/main" id="{2BB907A2-6C63-1A44-B84B-6DC2CE58DE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8AF358-5A56-EF48-A6CD-FEE7A335161E}"/>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3745960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5002D-2705-074B-8428-EF749FCCB6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4763E1-BA61-724E-A9B2-C13FCCBA1DA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80D64A-33A6-3E4E-913B-7B9827A4E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B5C2F1-2A03-774A-BA7E-0CFD5BA22F9E}"/>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6" name="Footer Placeholder 5">
            <a:extLst>
              <a:ext uri="{FF2B5EF4-FFF2-40B4-BE49-F238E27FC236}">
                <a16:creationId xmlns:a16="http://schemas.microsoft.com/office/drawing/2014/main" id="{11BFA79F-1003-2C4B-A2FA-AE2AC95085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AD07E1-91A8-8A43-A135-7A7281099706}"/>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3499967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4297-3785-D54A-A93B-CF8210343097}"/>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B1E6E2-3D1D-0945-A8A4-C971F9FC385B}"/>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46A1AF-43A3-DF4A-B25F-68ACFF0F1E3C}"/>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488525-3BF1-344C-A1EF-96643C2DA523}"/>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568C069-72DE-7545-91E0-A9D436115E6D}"/>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3C56B-4BEA-CF4D-80F1-15706C74DCA2}"/>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8" name="Footer Placeholder 7">
            <a:extLst>
              <a:ext uri="{FF2B5EF4-FFF2-40B4-BE49-F238E27FC236}">
                <a16:creationId xmlns:a16="http://schemas.microsoft.com/office/drawing/2014/main" id="{D9243D3F-671E-264F-991F-27FEC4C103F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289455-1ADF-8849-B4EB-22294E0DA113}"/>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3535367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46D92-C299-074C-A67A-F9BECA6EF5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4B2C71-949F-DD4E-AE19-3542845685E4}"/>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4" name="Footer Placeholder 3">
            <a:extLst>
              <a:ext uri="{FF2B5EF4-FFF2-40B4-BE49-F238E27FC236}">
                <a16:creationId xmlns:a16="http://schemas.microsoft.com/office/drawing/2014/main" id="{4BB0BBBC-D1BD-9E4E-ACC2-90E8DA77460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8971261-10D8-F04A-B756-61ECDCA44C28}"/>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2626837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A2CCD1-B00F-E143-BEC7-26945C55917B}"/>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3" name="Footer Placeholder 2">
            <a:extLst>
              <a:ext uri="{FF2B5EF4-FFF2-40B4-BE49-F238E27FC236}">
                <a16:creationId xmlns:a16="http://schemas.microsoft.com/office/drawing/2014/main" id="{8D2B3ADC-01F4-6145-94AF-549C795FA36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F9CDAE1-0118-2248-A0A9-A26888AE4566}"/>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213324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259456" cy="825046"/>
          </a:xfrm>
        </p:spPr>
        <p:txBody>
          <a:bodyPr>
            <a:normAutofit/>
          </a:bodyPr>
          <a:lstStyle>
            <a:lvl1pPr>
              <a:defRPr sz="3600" u="sng"/>
            </a:lvl1pPr>
          </a:lstStyle>
          <a:p>
            <a:r>
              <a:rPr lang="en-US" dirty="0"/>
              <a:t>Click to edit Master title style</a:t>
            </a:r>
          </a:p>
        </p:txBody>
      </p:sp>
      <p:sp>
        <p:nvSpPr>
          <p:cNvPr id="3" name="Content Placeholder 2"/>
          <p:cNvSpPr>
            <a:spLocks noGrp="1"/>
          </p:cNvSpPr>
          <p:nvPr>
            <p:ph idx="1"/>
          </p:nvPr>
        </p:nvSpPr>
        <p:spPr>
          <a:xfrm>
            <a:off x="457200" y="1066800"/>
            <a:ext cx="108966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458ABD-B7D0-E84D-B444-C0F92E7BC1ED}"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825160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33332-D763-564C-8EBC-900414F8B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17CAA8-164B-F542-AFA8-19FEFC9B19CA}"/>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0D7276-BF02-7542-BC07-D0854F0536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101D3F-8BE4-2A4E-BA25-332C2F3C4A7A}"/>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6" name="Footer Placeholder 5">
            <a:extLst>
              <a:ext uri="{FF2B5EF4-FFF2-40B4-BE49-F238E27FC236}">
                <a16:creationId xmlns:a16="http://schemas.microsoft.com/office/drawing/2014/main" id="{EBA4D562-F42F-624E-BF46-8A97721C184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ADC0FD-672D-8343-A894-17FF58998FFB}"/>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3670630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3A9A3-C840-B745-8288-320446EDC5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F45FC2-19F0-854F-8E18-E437B0E02FDA}"/>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02D5A8A-40FF-5347-8D89-C67CA04AB9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9EAFD4-B24B-CA44-B546-A322D80BBB3F}"/>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6" name="Footer Placeholder 5">
            <a:extLst>
              <a:ext uri="{FF2B5EF4-FFF2-40B4-BE49-F238E27FC236}">
                <a16:creationId xmlns:a16="http://schemas.microsoft.com/office/drawing/2014/main" id="{59372F50-9870-EB47-8A28-536017D082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D2F150-8413-514B-B7F8-4A88CB7FD3B8}"/>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198770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7F50-183C-9A4B-8A68-2E073F9F10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0FF5E2-4FC7-DB4F-BBC0-8C7E67B757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BF3382-529F-1A46-A821-4112C4951C6F}"/>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5" name="Footer Placeholder 4">
            <a:extLst>
              <a:ext uri="{FF2B5EF4-FFF2-40B4-BE49-F238E27FC236}">
                <a16:creationId xmlns:a16="http://schemas.microsoft.com/office/drawing/2014/main" id="{A0DE9352-72F5-194C-B173-8D98C14A48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E2CC8F-82B8-DF41-ABDF-CC09DF9E484C}"/>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8567821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2524D1-5BD7-C547-8E7C-17C0D43D78F9}"/>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E7D336-377B-CA46-8574-ED905C81C1A8}"/>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AA1EA-4363-4A45-9E2A-C9E6D56B4FE3}"/>
              </a:ext>
            </a:extLst>
          </p:cNvPr>
          <p:cNvSpPr>
            <a:spLocks noGrp="1"/>
          </p:cNvSpPr>
          <p:nvPr>
            <p:ph type="dt" sz="half" idx="10"/>
          </p:nvPr>
        </p:nvSpPr>
        <p:spPr/>
        <p:txBody>
          <a:bodyPr/>
          <a:lstStyle/>
          <a:p>
            <a:fld id="{EF62A8CD-B40D-B848-A4A2-91D750BA5E54}" type="datetimeFigureOut">
              <a:rPr lang="en-US" smtClean="0"/>
              <a:t>2/6/20</a:t>
            </a:fld>
            <a:endParaRPr lang="en-US" dirty="0"/>
          </a:p>
        </p:txBody>
      </p:sp>
      <p:sp>
        <p:nvSpPr>
          <p:cNvPr id="5" name="Footer Placeholder 4">
            <a:extLst>
              <a:ext uri="{FF2B5EF4-FFF2-40B4-BE49-F238E27FC236}">
                <a16:creationId xmlns:a16="http://schemas.microsoft.com/office/drawing/2014/main" id="{836078AA-9A6D-0F49-8E13-6A09C1DF0D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C1B3DF-735F-0B4B-89E6-20F1CA675ACB}"/>
              </a:ext>
            </a:extLst>
          </p:cNvPr>
          <p:cNvSpPr>
            <a:spLocks noGrp="1"/>
          </p:cNvSpPr>
          <p:nvPr>
            <p:ph type="sldNum" sz="quarter" idx="12"/>
          </p:nvPr>
        </p:nvSpPr>
        <p:spPr/>
        <p:txBody>
          <a:bodyPr/>
          <a:lstStyle/>
          <a:p>
            <a:fld id="{A177E9B1-5255-D14E-97B3-E6781A17D1C7}" type="slidenum">
              <a:rPr lang="en-US" smtClean="0"/>
              <a:t>‹#›</a:t>
            </a:fld>
            <a:endParaRPr lang="en-US" dirty="0"/>
          </a:p>
        </p:txBody>
      </p:sp>
    </p:spTree>
    <p:extLst>
      <p:ext uri="{BB962C8B-B14F-4D97-AF65-F5344CB8AC3E}">
        <p14:creationId xmlns:p14="http://schemas.microsoft.com/office/powerpoint/2010/main" val="107517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458ABD-B7D0-E84D-B444-C0F92E7BC1ED}" type="datetimeFigureOut">
              <a:rPr lang="en-US" smtClean="0"/>
              <a:t>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1350111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458ABD-B7D0-E84D-B444-C0F92E7BC1ED}" type="datetimeFigureOut">
              <a:rPr lang="en-US" smtClean="0"/>
              <a:t>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100927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458ABD-B7D0-E84D-B444-C0F92E7BC1ED}" type="datetimeFigureOut">
              <a:rPr lang="en-US" smtClean="0"/>
              <a:t>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212398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458ABD-B7D0-E84D-B444-C0F92E7BC1ED}" type="datetimeFigureOut">
              <a:rPr lang="en-US" smtClean="0"/>
              <a:t>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27301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58ABD-B7D0-E84D-B444-C0F92E7BC1ED}" type="datetimeFigureOut">
              <a:rPr lang="en-US" smtClean="0"/>
              <a:t>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151643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458ABD-B7D0-E84D-B444-C0F92E7BC1ED}" type="datetimeFigureOut">
              <a:rPr lang="en-US" smtClean="0"/>
              <a:t>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43776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458ABD-B7D0-E84D-B444-C0F92E7BC1ED}" type="datetimeFigureOut">
              <a:rPr lang="en-US" smtClean="0"/>
              <a:t>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B461E-1A61-0240-B973-74B0FCE0F76E}" type="slidenum">
              <a:rPr lang="en-US" smtClean="0"/>
              <a:t>‹#›</a:t>
            </a:fld>
            <a:endParaRPr lang="en-US"/>
          </a:p>
        </p:txBody>
      </p:sp>
    </p:spTree>
    <p:extLst>
      <p:ext uri="{BB962C8B-B14F-4D97-AF65-F5344CB8AC3E}">
        <p14:creationId xmlns:p14="http://schemas.microsoft.com/office/powerpoint/2010/main" val="18519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11259456" cy="82504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066800"/>
            <a:ext cx="10896600" cy="3810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58ABD-B7D0-E84D-B444-C0F92E7BC1ED}" type="datetimeFigureOut">
              <a:rPr lang="en-US" smtClean="0"/>
              <a:t>2/6/20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B461E-1A61-0240-B973-74B0FCE0F76E}" type="slidenum">
              <a:rPr lang="en-US" smtClean="0"/>
              <a:t>‹#›</a:t>
            </a:fld>
            <a:endParaRPr lang="en-US"/>
          </a:p>
        </p:txBody>
      </p:sp>
      <p:pic>
        <p:nvPicPr>
          <p:cNvPr id="7" name="Picture 6">
            <a:extLst>
              <a:ext uri="{FF2B5EF4-FFF2-40B4-BE49-F238E27FC236}">
                <a16:creationId xmlns:a16="http://schemas.microsoft.com/office/drawing/2014/main" id="{53AA0FAD-2F08-9C42-9764-DC52A0FC5140}"/>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730258" y="5623560"/>
            <a:ext cx="10731483" cy="1463040"/>
          </a:xfrm>
          <a:prstGeom prst="rect">
            <a:avLst/>
          </a:prstGeom>
        </p:spPr>
      </p:pic>
    </p:spTree>
    <p:extLst>
      <p:ext uri="{BB962C8B-B14F-4D97-AF65-F5344CB8AC3E}">
        <p14:creationId xmlns:p14="http://schemas.microsoft.com/office/powerpoint/2010/main" val="777143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43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400030-F27E-BB43-A4F5-EA8FFA3A377B}"/>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1B5240-4F37-D340-9C05-8FD91ED102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36286-6990-B54F-A32F-E12E59226958}"/>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2A8CD-B40D-B848-A4A2-91D750BA5E54}" type="datetimeFigureOut">
              <a:rPr lang="en-US" smtClean="0"/>
              <a:t>2/6/20</a:t>
            </a:fld>
            <a:endParaRPr lang="en-US" dirty="0"/>
          </a:p>
        </p:txBody>
      </p:sp>
      <p:sp>
        <p:nvSpPr>
          <p:cNvPr id="5" name="Footer Placeholder 4">
            <a:extLst>
              <a:ext uri="{FF2B5EF4-FFF2-40B4-BE49-F238E27FC236}">
                <a16:creationId xmlns:a16="http://schemas.microsoft.com/office/drawing/2014/main" id="{9B7FFC92-2F0C-7343-8F14-489AF1EBDEB5}"/>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78DF62B-A1D1-3847-8EA7-1B839E8A4A5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7E9B1-5255-D14E-97B3-E6781A17D1C7}" type="slidenum">
              <a:rPr lang="en-US" smtClean="0"/>
              <a:t>‹#›</a:t>
            </a:fld>
            <a:endParaRPr lang="en-US" dirty="0"/>
          </a:p>
        </p:txBody>
      </p:sp>
    </p:spTree>
    <p:extLst>
      <p:ext uri="{BB962C8B-B14F-4D97-AF65-F5344CB8AC3E}">
        <p14:creationId xmlns:p14="http://schemas.microsoft.com/office/powerpoint/2010/main" val="30528924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researchhow2.uc.edu/" TargetMode="External"/><Relationship Id="rId7" Type="http://schemas.openxmlformats.org/officeDocument/2006/relationships/hyperlink" Target="https://research.us16.list-manage.com/subscribe?u=48c9bcb343e73c93605e53eee&amp;id=6527e50384" TargetMode="External"/><Relationship Id="rId2" Type="http://schemas.openxmlformats.org/officeDocument/2006/relationships/hyperlink" Target="http://research.uc.edu/" TargetMode="External"/><Relationship Id="rId1" Type="http://schemas.openxmlformats.org/officeDocument/2006/relationships/slideLayout" Target="../slideLayouts/slideLayout2.xml"/><Relationship Id="rId6" Type="http://schemas.openxmlformats.org/officeDocument/2006/relationships/hyperlink" Target="http://rsrch-webserver.uc.edu/" TargetMode="External"/><Relationship Id="rId5" Type="http://schemas.openxmlformats.org/officeDocument/2006/relationships/hyperlink" Target="http://research.uc.edu/funding/spin" TargetMode="External"/><Relationship Id="rId4" Type="http://schemas.openxmlformats.org/officeDocument/2006/relationships/hyperlink" Target="http://researchdirectory.uc.edu/"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researchhow2.uc.edu/search?indexCatalogue=researchhow2-dev&amp;searchQuery=Early+Career+Funding+Opportunities&amp;wordsMode=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ark.konecny@uc.edu" TargetMode="External"/><Relationship Id="rId2" Type="http://schemas.openxmlformats.org/officeDocument/2006/relationships/hyperlink" Target="mailto:sarah.clift@uc.edu" TargetMode="External"/><Relationship Id="rId1" Type="http://schemas.openxmlformats.org/officeDocument/2006/relationships/slideLayout" Target="../slideLayouts/slideLayout7.xml"/><Relationship Id="rId6" Type="http://schemas.openxmlformats.org/officeDocument/2006/relationships/hyperlink" Target="mailto:askstat@uc.edu" TargetMode="External"/><Relationship Id="rId5" Type="http://schemas.openxmlformats.org/officeDocument/2006/relationships/hyperlink" Target="mailto:lanek7@ucmail.uc.edu" TargetMode="External"/><Relationship Id="rId4" Type="http://schemas.openxmlformats.org/officeDocument/2006/relationships/hyperlink" Target="mailto:devan.vaughn@uc.edu"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kasey.underwood@uc.edu" TargetMode="External"/><Relationship Id="rId2" Type="http://schemas.openxmlformats.org/officeDocument/2006/relationships/hyperlink" Target="mailto:ARC_Info@uc.edu" TargetMode="External"/><Relationship Id="rId1" Type="http://schemas.openxmlformats.org/officeDocument/2006/relationships/slideLayout" Target="../slideLayouts/slideLayout7.xml"/><Relationship Id="rId6" Type="http://schemas.openxmlformats.org/officeDocument/2006/relationships/hyperlink" Target="mailto:askstat@uc.edu" TargetMode="External"/><Relationship Id="rId5" Type="http://schemas.openxmlformats.org/officeDocument/2006/relationships/hyperlink" Target="http://www.artsci.uc.edu/statconsulting" TargetMode="External"/><Relationship Id="rId4" Type="http://schemas.openxmlformats.org/officeDocument/2006/relationships/hyperlink" Target="mailto:ucsim@uc.edu"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research.uc.edu/funding/overvie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uc.edu/provost/awards/universal-provider-award.html" TargetMode="External"/><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uc.edu/provost/awards/TOME.html" TargetMode="External"/><Relationship Id="rId2" Type="http://schemas.openxmlformats.org/officeDocument/2006/relationships/image" Target="../media/image3.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61D2358-58BC-5C47-BDF9-028CD11F7F82}"/>
              </a:ext>
            </a:extLst>
          </p:cNvPr>
          <p:cNvSpPr>
            <a:spLocks noGrp="1"/>
          </p:cNvSpPr>
          <p:nvPr>
            <p:ph type="ctrTitle"/>
          </p:nvPr>
        </p:nvSpPr>
        <p:spPr>
          <a:xfrm>
            <a:off x="544749" y="304799"/>
            <a:ext cx="11128441" cy="3276145"/>
          </a:xfrm>
        </p:spPr>
        <p:txBody>
          <a:bodyPr>
            <a:normAutofit fontScale="90000"/>
          </a:bodyPr>
          <a:lstStyle/>
          <a:p>
            <a:pPr>
              <a:lnSpc>
                <a:spcPct val="115000"/>
              </a:lnSpc>
              <a:spcBef>
                <a:spcPts val="0"/>
              </a:spcBef>
              <a:spcAft>
                <a:spcPts val="1200"/>
              </a:spcAft>
            </a:pPr>
            <a:r>
              <a:rPr lang="en-US" sz="4900" dirty="0"/>
              <a:t>Office of Research</a:t>
            </a:r>
            <a:br>
              <a:rPr lang="en-US" sz="4900" dirty="0"/>
            </a:br>
            <a:r>
              <a:rPr lang="en-US" sz="4900" dirty="0"/>
              <a:t>Research Development and Support Series</a:t>
            </a:r>
            <a:br>
              <a:rPr lang="en-US" sz="4400" dirty="0"/>
            </a:br>
            <a:br>
              <a:rPr lang="en-US" sz="2000" dirty="0"/>
            </a:br>
            <a:r>
              <a:rPr lang="en-US" sz="4000" dirty="0">
                <a:solidFill>
                  <a:srgbClr val="E00122"/>
                </a:solidFill>
                <a:latin typeface="Gentium Book Basic"/>
                <a:ea typeface="Calibri" panose="020F0502020204030204" pitchFamily="34" charset="0"/>
              </a:rPr>
              <a:t>Research Development Support – How to Find Funding Opportunities</a:t>
            </a:r>
            <a:endParaRPr lang="en-US" sz="4000" b="0" dirty="0"/>
          </a:p>
        </p:txBody>
      </p:sp>
      <p:sp>
        <p:nvSpPr>
          <p:cNvPr id="12" name="Subtitle 2">
            <a:extLst>
              <a:ext uri="{FF2B5EF4-FFF2-40B4-BE49-F238E27FC236}">
                <a16:creationId xmlns:a16="http://schemas.microsoft.com/office/drawing/2014/main" id="{0C610010-8881-224C-81CC-8E2604D072F8}"/>
              </a:ext>
            </a:extLst>
          </p:cNvPr>
          <p:cNvSpPr>
            <a:spLocks noGrp="1"/>
          </p:cNvSpPr>
          <p:nvPr>
            <p:ph type="subTitle" idx="1"/>
          </p:nvPr>
        </p:nvSpPr>
        <p:spPr>
          <a:xfrm>
            <a:off x="1536969" y="3846917"/>
            <a:ext cx="9144000" cy="1163118"/>
          </a:xfrm>
        </p:spPr>
        <p:txBody>
          <a:bodyPr>
            <a:normAutofit/>
          </a:bodyPr>
          <a:lstStyle/>
          <a:p>
            <a:r>
              <a:rPr lang="en-US" dirty="0"/>
              <a:t>Wednesday, February 5, 2020</a:t>
            </a:r>
          </a:p>
          <a:p>
            <a:r>
              <a:rPr lang="en-US" dirty="0"/>
              <a:t>University Hall, Room 450</a:t>
            </a:r>
          </a:p>
        </p:txBody>
      </p:sp>
    </p:spTree>
    <p:extLst>
      <p:ext uri="{BB962C8B-B14F-4D97-AF65-F5344CB8AC3E}">
        <p14:creationId xmlns:p14="http://schemas.microsoft.com/office/powerpoint/2010/main" val="625538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D295A9-1F36-3E4A-9A41-5B0CA8D185DA}"/>
              </a:ext>
            </a:extLst>
          </p:cNvPr>
          <p:cNvSpPr>
            <a:spLocks noGrp="1"/>
          </p:cNvSpPr>
          <p:nvPr>
            <p:ph type="title"/>
          </p:nvPr>
        </p:nvSpPr>
        <p:spPr/>
        <p:txBody>
          <a:bodyPr/>
          <a:lstStyle/>
          <a:p>
            <a:r>
              <a:rPr lang="en-US" dirty="0"/>
              <a:t>Office of Research Resources</a:t>
            </a:r>
          </a:p>
        </p:txBody>
      </p:sp>
      <p:sp>
        <p:nvSpPr>
          <p:cNvPr id="3" name="Content Placeholder 2">
            <a:extLst>
              <a:ext uri="{FF2B5EF4-FFF2-40B4-BE49-F238E27FC236}">
                <a16:creationId xmlns:a16="http://schemas.microsoft.com/office/drawing/2014/main" id="{FD1E21AE-527E-1C4F-B38E-BAE4026E42FB}"/>
              </a:ext>
            </a:extLst>
          </p:cNvPr>
          <p:cNvSpPr>
            <a:spLocks noGrp="1"/>
          </p:cNvSpPr>
          <p:nvPr>
            <p:ph idx="1"/>
          </p:nvPr>
        </p:nvSpPr>
        <p:spPr>
          <a:xfrm>
            <a:off x="607867" y="935180"/>
            <a:ext cx="11002241" cy="4592783"/>
          </a:xfrm>
        </p:spPr>
        <p:txBody>
          <a:bodyPr>
            <a:normAutofit fontScale="92500"/>
          </a:bodyPr>
          <a:lstStyle/>
          <a:p>
            <a:pPr marL="233363" indent="0">
              <a:spcBef>
                <a:spcPts val="1200"/>
              </a:spcBef>
              <a:buNone/>
            </a:pPr>
            <a:r>
              <a:rPr lang="en-US" dirty="0">
                <a:latin typeface="+mn-lt"/>
              </a:rPr>
              <a:t>Office of Research Web Site </a:t>
            </a:r>
            <a:r>
              <a:rPr lang="en-US" sz="2400" dirty="0">
                <a:latin typeface="+mn-lt"/>
              </a:rPr>
              <a:t>(</a:t>
            </a:r>
            <a:r>
              <a:rPr lang="en-US" sz="2400" dirty="0">
                <a:latin typeface="+mn-lt"/>
                <a:hlinkClick r:id="rId2">
                  <a:extLst>
                    <a:ext uri="{A12FA001-AC4F-418D-AE19-62706E023703}">
                      <ahyp:hlinkClr xmlns:ahyp="http://schemas.microsoft.com/office/drawing/2018/hyperlinkcolor" val="tx"/>
                    </a:ext>
                  </a:extLst>
                </a:hlinkClick>
              </a:rPr>
              <a:t>research.uc.edu</a:t>
            </a:r>
            <a:r>
              <a:rPr lang="en-US" sz="2400" dirty="0">
                <a:latin typeface="+mn-lt"/>
              </a:rPr>
              <a:t>)</a:t>
            </a:r>
          </a:p>
          <a:p>
            <a:pPr marL="233363" indent="0">
              <a:spcBef>
                <a:spcPts val="1200"/>
              </a:spcBef>
              <a:buNone/>
            </a:pPr>
            <a:r>
              <a:rPr lang="en-US" dirty="0">
                <a:latin typeface="+mn-lt"/>
              </a:rPr>
              <a:t>Office of Research How2 </a:t>
            </a:r>
            <a:r>
              <a:rPr lang="en-US" sz="2400" dirty="0">
                <a:latin typeface="+mn-lt"/>
              </a:rPr>
              <a:t>(</a:t>
            </a:r>
            <a:r>
              <a:rPr lang="en-US" sz="2400" dirty="0">
                <a:latin typeface="+mn-lt"/>
                <a:hlinkClick r:id="rId3">
                  <a:extLst>
                    <a:ext uri="{A12FA001-AC4F-418D-AE19-62706E023703}">
                      <ahyp:hlinkClr xmlns:ahyp="http://schemas.microsoft.com/office/drawing/2018/hyperlinkcolor" val="tx"/>
                    </a:ext>
                  </a:extLst>
                </a:hlinkClick>
              </a:rPr>
              <a:t>researchhow2.uc.edu</a:t>
            </a:r>
            <a:r>
              <a:rPr lang="en-US" sz="2400" dirty="0">
                <a:latin typeface="+mn-lt"/>
              </a:rPr>
              <a:t>)</a:t>
            </a:r>
          </a:p>
          <a:p>
            <a:pPr marL="233363" indent="0">
              <a:spcBef>
                <a:spcPts val="1200"/>
              </a:spcBef>
              <a:buNone/>
            </a:pPr>
            <a:r>
              <a:rPr lang="en-US" dirty="0">
                <a:latin typeface="+mn-lt"/>
              </a:rPr>
              <a:t>Research Directory </a:t>
            </a:r>
            <a:r>
              <a:rPr lang="en-US" sz="2400" dirty="0">
                <a:latin typeface="+mn-lt"/>
              </a:rPr>
              <a:t>(</a:t>
            </a:r>
            <a:r>
              <a:rPr lang="en-US" sz="2400" dirty="0">
                <a:latin typeface="+mn-lt"/>
                <a:hlinkClick r:id="rId4">
                  <a:extLst>
                    <a:ext uri="{A12FA001-AC4F-418D-AE19-62706E023703}">
                      <ahyp:hlinkClr xmlns:ahyp="http://schemas.microsoft.com/office/drawing/2018/hyperlinkcolor" val="tx"/>
                    </a:ext>
                  </a:extLst>
                </a:hlinkClick>
              </a:rPr>
              <a:t>researchdirectory.uc.edu</a:t>
            </a:r>
            <a:r>
              <a:rPr lang="en-US" sz="2400" dirty="0">
                <a:latin typeface="+mn-lt"/>
              </a:rPr>
              <a:t>) – Ohio Department of Higher Education – Ohio Innovation Exchange (</a:t>
            </a:r>
            <a:r>
              <a:rPr lang="en-US" sz="2400" dirty="0" err="1">
                <a:latin typeface="+mn-lt"/>
              </a:rPr>
              <a:t>OIEx</a:t>
            </a:r>
            <a:r>
              <a:rPr lang="en-US" sz="2400" dirty="0">
                <a:latin typeface="+mn-lt"/>
              </a:rPr>
              <a:t>)</a:t>
            </a:r>
          </a:p>
          <a:p>
            <a:pPr marL="233363" indent="0">
              <a:spcBef>
                <a:spcPts val="1200"/>
              </a:spcBef>
              <a:buNone/>
            </a:pPr>
            <a:r>
              <a:rPr lang="en-US" dirty="0">
                <a:latin typeface="+mn-lt"/>
              </a:rPr>
              <a:t>SPIN </a:t>
            </a:r>
            <a:r>
              <a:rPr lang="en-US" sz="2400" dirty="0">
                <a:latin typeface="+mn-lt"/>
              </a:rPr>
              <a:t>(</a:t>
            </a:r>
            <a:r>
              <a:rPr lang="en-US" sz="2400" dirty="0">
                <a:latin typeface="+mn-lt"/>
                <a:hlinkClick r:id="rId5">
                  <a:extLst>
                    <a:ext uri="{A12FA001-AC4F-418D-AE19-62706E023703}">
                      <ahyp:hlinkClr xmlns:ahyp="http://schemas.microsoft.com/office/drawing/2018/hyperlinkcolor" val="tx"/>
                    </a:ext>
                  </a:extLst>
                </a:hlinkClick>
              </a:rPr>
              <a:t>research.uc.edu/funding/spin</a:t>
            </a:r>
            <a:r>
              <a:rPr lang="en-US" sz="2400" dirty="0">
                <a:latin typeface="+mn-lt"/>
              </a:rPr>
              <a:t>)</a:t>
            </a:r>
          </a:p>
          <a:p>
            <a:pPr marL="233363" indent="0">
              <a:lnSpc>
                <a:spcPct val="110000"/>
              </a:lnSpc>
              <a:spcBef>
                <a:spcPts val="1200"/>
              </a:spcBef>
              <a:buNone/>
            </a:pPr>
            <a:r>
              <a:rPr lang="en-US" dirty="0">
                <a:latin typeface="+mn-lt"/>
              </a:rPr>
              <a:t>Limited Submissions (</a:t>
            </a:r>
            <a:r>
              <a:rPr lang="en-US" sz="2400" dirty="0">
                <a:latin typeface="+mn-lt"/>
              </a:rPr>
              <a:t>via web portal (</a:t>
            </a:r>
            <a:r>
              <a:rPr lang="en-US" sz="2400" dirty="0">
                <a:latin typeface="+mn-lt"/>
                <a:hlinkClick r:id="rId6">
                  <a:extLst>
                    <a:ext uri="{A12FA001-AC4F-418D-AE19-62706E023703}">
                      <ahyp:hlinkClr xmlns:ahyp="http://schemas.microsoft.com/office/drawing/2018/hyperlinkcolor" val="tx"/>
                    </a:ext>
                  </a:extLst>
                </a:hlinkClick>
              </a:rPr>
              <a:t>rsrch-webserver.uc.edu/</a:t>
            </a:r>
            <a:r>
              <a:rPr lang="en-US" sz="2400" dirty="0">
                <a:latin typeface="+mn-lt"/>
              </a:rPr>
              <a:t>)) Two types – faculty research </a:t>
            </a:r>
            <a:r>
              <a:rPr lang="en-US" sz="2400" dirty="0">
                <a:solidFill>
                  <a:prstClr val="black"/>
                </a:solidFill>
                <a:latin typeface="+mn-lt"/>
              </a:rPr>
              <a:t>nominations and research proposals; Selection process dependent on type.</a:t>
            </a:r>
          </a:p>
          <a:p>
            <a:pPr marL="233363" lvl="0" indent="0">
              <a:spcBef>
                <a:spcPts val="1200"/>
              </a:spcBef>
              <a:buNone/>
            </a:pPr>
            <a:r>
              <a:rPr lang="en-US" dirty="0">
                <a:solidFill>
                  <a:prstClr val="black"/>
                </a:solidFill>
                <a:latin typeface="+mn-lt"/>
              </a:rPr>
              <a:t>Office of Research </a:t>
            </a:r>
            <a:r>
              <a:rPr lang="en-US" i="1" dirty="0">
                <a:solidFill>
                  <a:prstClr val="black"/>
                </a:solidFill>
                <a:latin typeface="+mn-lt"/>
              </a:rPr>
              <a:t>Findings</a:t>
            </a:r>
            <a:r>
              <a:rPr lang="en-US" dirty="0">
                <a:solidFill>
                  <a:prstClr val="black"/>
                </a:solidFill>
                <a:latin typeface="+mn-lt"/>
              </a:rPr>
              <a:t>  Please sign up to receive this monthly newsletter </a:t>
            </a:r>
            <a:r>
              <a:rPr lang="en-US" sz="2400" dirty="0">
                <a:solidFill>
                  <a:prstClr val="black"/>
                </a:solidFill>
                <a:latin typeface="+mn-lt"/>
              </a:rPr>
              <a:t>(</a:t>
            </a:r>
            <a:r>
              <a:rPr lang="en-US" sz="2400" dirty="0">
                <a:solidFill>
                  <a:prstClr val="black"/>
                </a:solidFill>
                <a:latin typeface="+mn-lt"/>
                <a:hlinkClick r:id="rId7"/>
              </a:rPr>
              <a:t>https://research.us16.list-manage.com/subscribe?u=48c9bcb343e73c93605e53eee&amp;id=6527e50384</a:t>
            </a:r>
            <a:r>
              <a:rPr lang="en-US" sz="2400" dirty="0">
                <a:solidFill>
                  <a:prstClr val="black"/>
                </a:solidFill>
                <a:latin typeface="+mn-lt"/>
              </a:rPr>
              <a:t>) </a:t>
            </a:r>
          </a:p>
          <a:p>
            <a:pPr marL="233363" indent="0">
              <a:spcBef>
                <a:spcPts val="1200"/>
              </a:spcBef>
              <a:buNone/>
            </a:pPr>
            <a:endParaRPr lang="en-US" sz="2400" dirty="0"/>
          </a:p>
          <a:p>
            <a:pPr marL="233363" indent="0">
              <a:spcBef>
                <a:spcPts val="1200"/>
              </a:spcBef>
              <a:buNone/>
            </a:pPr>
            <a:endParaRPr lang="en-US" sz="2400" dirty="0"/>
          </a:p>
          <a:p>
            <a:pPr marL="233363" indent="0">
              <a:spcBef>
                <a:spcPts val="1200"/>
              </a:spcBef>
              <a:buNone/>
            </a:pPr>
            <a:endParaRPr lang="en-US" sz="2400" dirty="0"/>
          </a:p>
        </p:txBody>
      </p:sp>
    </p:spTree>
    <p:extLst>
      <p:ext uri="{BB962C8B-B14F-4D97-AF65-F5344CB8AC3E}">
        <p14:creationId xmlns:p14="http://schemas.microsoft.com/office/powerpoint/2010/main" val="306463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D295A9-1F36-3E4A-9A41-5B0CA8D185DA}"/>
              </a:ext>
            </a:extLst>
          </p:cNvPr>
          <p:cNvSpPr>
            <a:spLocks noGrp="1"/>
          </p:cNvSpPr>
          <p:nvPr>
            <p:ph type="title"/>
          </p:nvPr>
        </p:nvSpPr>
        <p:spPr/>
        <p:txBody>
          <a:bodyPr/>
          <a:lstStyle/>
          <a:p>
            <a:r>
              <a:rPr lang="en-US" dirty="0"/>
              <a:t>Office of Research Resources – NEW!!</a:t>
            </a:r>
          </a:p>
        </p:txBody>
      </p:sp>
      <p:sp>
        <p:nvSpPr>
          <p:cNvPr id="3" name="Content Placeholder 2">
            <a:extLst>
              <a:ext uri="{FF2B5EF4-FFF2-40B4-BE49-F238E27FC236}">
                <a16:creationId xmlns:a16="http://schemas.microsoft.com/office/drawing/2014/main" id="{FD1E21AE-527E-1C4F-B38E-BAE4026E42FB}"/>
              </a:ext>
            </a:extLst>
          </p:cNvPr>
          <p:cNvSpPr>
            <a:spLocks noGrp="1"/>
          </p:cNvSpPr>
          <p:nvPr>
            <p:ph idx="1"/>
          </p:nvPr>
        </p:nvSpPr>
        <p:spPr>
          <a:xfrm>
            <a:off x="77639" y="935180"/>
            <a:ext cx="11532470" cy="4592783"/>
          </a:xfrm>
        </p:spPr>
        <p:txBody>
          <a:bodyPr>
            <a:normAutofit/>
          </a:bodyPr>
          <a:lstStyle/>
          <a:p>
            <a:pPr marL="233363" indent="0">
              <a:spcBef>
                <a:spcPts val="1200"/>
              </a:spcBef>
              <a:buNone/>
            </a:pPr>
            <a:r>
              <a:rPr lang="en-US" dirty="0">
                <a:latin typeface="+mn-lt"/>
              </a:rPr>
              <a:t>Early Career Funding Opportunities – under Funding on main Office of Research webpage (</a:t>
            </a:r>
            <a:r>
              <a:rPr lang="en-US" dirty="0">
                <a:latin typeface="+mn-lt"/>
                <a:hlinkClick r:id="rId2"/>
              </a:rPr>
              <a:t>http://researchhow2.uc.edu/search?indexCatalogue=researchhow2-dev&amp;searchQuery=Early+Career+Funding+Opportunities&amp;wordsMode=0</a:t>
            </a:r>
            <a:r>
              <a:rPr lang="en-US" dirty="0">
                <a:latin typeface="+mn-lt"/>
              </a:rPr>
              <a:t>)</a:t>
            </a:r>
          </a:p>
          <a:p>
            <a:pPr marL="233363" indent="0">
              <a:spcBef>
                <a:spcPts val="1200"/>
              </a:spcBef>
              <a:buNone/>
            </a:pPr>
            <a:r>
              <a:rPr lang="en-US" dirty="0">
                <a:latin typeface="+mn-lt"/>
              </a:rPr>
              <a:t>Office of Research Annual Report – IMPACT </a:t>
            </a:r>
          </a:p>
          <a:p>
            <a:pPr marL="233363" indent="0">
              <a:spcBef>
                <a:spcPts val="1200"/>
              </a:spcBef>
              <a:buNone/>
            </a:pPr>
            <a:endParaRPr lang="en-US" sz="2400" dirty="0">
              <a:solidFill>
                <a:prstClr val="black"/>
              </a:solidFill>
            </a:endParaRPr>
          </a:p>
          <a:p>
            <a:pPr marL="233363" indent="0">
              <a:spcBef>
                <a:spcPts val="1200"/>
              </a:spcBef>
              <a:buNone/>
            </a:pPr>
            <a:endParaRPr lang="en-US" sz="2400" dirty="0"/>
          </a:p>
          <a:p>
            <a:pPr marL="233363" indent="0">
              <a:spcBef>
                <a:spcPts val="1200"/>
              </a:spcBef>
              <a:buNone/>
            </a:pPr>
            <a:endParaRPr lang="en-US" sz="2400" dirty="0"/>
          </a:p>
          <a:p>
            <a:pPr marL="233363" indent="0">
              <a:spcBef>
                <a:spcPts val="1200"/>
              </a:spcBef>
              <a:buNone/>
            </a:pPr>
            <a:endParaRPr lang="en-US" sz="2400" dirty="0"/>
          </a:p>
        </p:txBody>
      </p:sp>
    </p:spTree>
    <p:extLst>
      <p:ext uri="{BB962C8B-B14F-4D97-AF65-F5344CB8AC3E}">
        <p14:creationId xmlns:p14="http://schemas.microsoft.com/office/powerpoint/2010/main" val="56433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113" y="407286"/>
            <a:ext cx="11335110" cy="4924425"/>
          </a:xfrm>
          <a:prstGeom prst="rect">
            <a:avLst/>
          </a:prstGeom>
        </p:spPr>
        <p:txBody>
          <a:bodyPr wrap="square">
            <a:spAutoFit/>
          </a:bodyPr>
          <a:lstStyle/>
          <a:p>
            <a:r>
              <a:rPr lang="en-US" b="1" dirty="0">
                <a:solidFill>
                  <a:srgbClr val="3D3D39"/>
                </a:solidFill>
                <a:latin typeface="Bookman Old Style" panose="02050604050505020204" pitchFamily="18" charset="0"/>
              </a:rPr>
              <a:t>Faculty Enrichment Center Partner Consultation Hours</a:t>
            </a:r>
          </a:p>
          <a:p>
            <a:pPr marR="8180"/>
            <a:endParaRPr lang="en-US" sz="1200" b="1" dirty="0">
              <a:latin typeface="Calibri" panose="020F0502020204030204" pitchFamily="34" charset="0"/>
            </a:endParaRPr>
          </a:p>
          <a:p>
            <a:pPr marR="48010"/>
            <a:r>
              <a:rPr lang="en-US" sz="1600" b="1" dirty="0">
                <a:latin typeface="Calibri" panose="020F0502020204030204" pitchFamily="34" charset="0"/>
              </a:rPr>
              <a:t>Research Development Services (RDS)</a:t>
            </a:r>
          </a:p>
          <a:p>
            <a:pPr marR="48010"/>
            <a:r>
              <a:rPr lang="en-US" sz="1600" dirty="0">
                <a:latin typeface="Calibri" panose="020F0502020204030204" pitchFamily="34" charset="0"/>
              </a:rPr>
              <a:t>RDS consultation hours will provide consulting, one-on-one meetings, and assistance with access to research tools. During this time, Office of Research staff will facilitate access and use of tools, education materials, research support offices, external consultants, and trainings.</a:t>
            </a:r>
          </a:p>
          <a:p>
            <a:pPr marR="48010"/>
            <a:r>
              <a:rPr lang="en-US" sz="1100" b="1" i="1" dirty="0">
                <a:latin typeface="Calibri" panose="020F0502020204030204" pitchFamily="34" charset="0"/>
              </a:rPr>
              <a:t>1st &amp; 3rd Tuesdays, 1:00 - 4:00pm Room 540C</a:t>
            </a:r>
          </a:p>
          <a:p>
            <a:pPr marR="48010"/>
            <a:r>
              <a:rPr lang="en-US" sz="1100" b="1" i="1" u="sng" dirty="0">
                <a:latin typeface="Calibri" panose="020F0502020204030204" pitchFamily="34" charset="0"/>
                <a:hlinkClick r:id="rId2"/>
              </a:rPr>
              <a:t>sarah.clift@uc.edu</a:t>
            </a:r>
            <a:endParaRPr lang="en-US" sz="1100" b="1" i="1" dirty="0">
              <a:latin typeface="Calibri" panose="020F0502020204030204" pitchFamily="34" charset="0"/>
              <a:hlinkClick r:id="rId2"/>
            </a:endParaRPr>
          </a:p>
          <a:p>
            <a:pPr marR="8180"/>
            <a:endParaRPr lang="en-US" sz="1200" b="1" dirty="0">
              <a:latin typeface="Calibri" panose="020F0502020204030204" pitchFamily="34" charset="0"/>
            </a:endParaRPr>
          </a:p>
          <a:p>
            <a:pPr marR="8180"/>
            <a:r>
              <a:rPr lang="en-US" sz="1200" b="1" dirty="0">
                <a:latin typeface="Calibri" panose="020F0502020204030204" pitchFamily="34" charset="0"/>
              </a:rPr>
              <a:t>UC Press &amp; Cincinnati Library Publishing Services (CLIPS)</a:t>
            </a:r>
          </a:p>
          <a:p>
            <a:r>
              <a:rPr lang="en-US" sz="1200" dirty="0">
                <a:latin typeface="Lucida Sans" panose="020B0602030504020204" pitchFamily="34" charset="0"/>
              </a:rPr>
              <a:t>UC Press/CLIPS office hours will provide consulting on how to create a manuscript proposal, publishing contract consultation and review, copyright/permissions guidance, TOME grant information, ideas on how to create digitally interactive publications, open educational resources and open access publications</a:t>
            </a:r>
            <a:r>
              <a:rPr lang="en-US" sz="1200" b="1" dirty="0">
                <a:latin typeface="Calibri" panose="020F0502020204030204" pitchFamily="34" charset="0"/>
              </a:rPr>
              <a:t>.</a:t>
            </a:r>
          </a:p>
          <a:p>
            <a:r>
              <a:rPr lang="en-US" sz="1000" b="1" i="1" dirty="0">
                <a:latin typeface="Calibri" panose="020F0502020204030204" pitchFamily="34" charset="0"/>
              </a:rPr>
              <a:t>2nd Mondays, 11:00am - 1:00pm Room 540B &amp; 3rd</a:t>
            </a:r>
          </a:p>
          <a:p>
            <a:pPr marR="19000"/>
            <a:r>
              <a:rPr lang="en-US" sz="1000" b="1" i="1" dirty="0">
                <a:latin typeface="Calibri" panose="020F0502020204030204" pitchFamily="34" charset="0"/>
              </a:rPr>
              <a:t>Thursdays, 3:00 - 4:00pm Room 540C </a:t>
            </a:r>
            <a:r>
              <a:rPr lang="en-US" sz="1000" b="1" i="1" u="sng" dirty="0">
                <a:latin typeface="Calibri" panose="020F0502020204030204" pitchFamily="34" charset="0"/>
                <a:hlinkClick r:id="rId3"/>
              </a:rPr>
              <a:t>mark.konecny@uc.edu</a:t>
            </a:r>
            <a:endParaRPr lang="en-US" sz="1000" b="1" i="1" dirty="0">
              <a:latin typeface="Calibri" panose="020F0502020204030204" pitchFamily="34" charset="0"/>
              <a:hlinkClick r:id="rId3"/>
            </a:endParaRPr>
          </a:p>
          <a:p>
            <a:endParaRPr lang="en-US" sz="1100" b="1" i="1" dirty="0">
              <a:latin typeface="Calibri" panose="020F0502020204030204" pitchFamily="34" charset="0"/>
            </a:endParaRPr>
          </a:p>
          <a:p>
            <a:pPr marR="7290"/>
            <a:r>
              <a:rPr lang="en-US" sz="1200" b="1" dirty="0">
                <a:latin typeface="Calibri" panose="020F0502020204030204" pitchFamily="34" charset="0"/>
              </a:rPr>
              <a:t>The Human Research Protection Program (HRPP)</a:t>
            </a:r>
          </a:p>
          <a:p>
            <a:r>
              <a:rPr lang="en-US" sz="1200" dirty="0">
                <a:latin typeface="Lucida Sans" panose="020B0602030504020204" pitchFamily="34" charset="0"/>
              </a:rPr>
              <a:t>HRPP consultation hours will provide consulting for UC faculty and staff with questions about Institutional Review Board (IRB) submissions.</a:t>
            </a:r>
          </a:p>
          <a:p>
            <a:r>
              <a:rPr lang="en-US" sz="1000" b="1" i="1" dirty="0">
                <a:latin typeface="Calibri" panose="020F0502020204030204" pitchFamily="34" charset="0"/>
              </a:rPr>
              <a:t>1st &amp; 3rd Tuesdays, 11:00am - 1:00pm Room 540C</a:t>
            </a:r>
          </a:p>
          <a:p>
            <a:r>
              <a:rPr lang="en-US" sz="1000" b="1" i="1" u="sng" dirty="0">
                <a:latin typeface="Calibri" panose="020F0502020204030204" pitchFamily="34" charset="0"/>
                <a:hlinkClick r:id="rId4"/>
              </a:rPr>
              <a:t>devan.vaughn@uc.edu</a:t>
            </a:r>
            <a:endParaRPr lang="en-US" sz="1000" b="1" i="1" dirty="0">
              <a:latin typeface="Calibri" panose="020F0502020204030204" pitchFamily="34" charset="0"/>
              <a:hlinkClick r:id="rId4"/>
            </a:endParaRPr>
          </a:p>
          <a:p>
            <a:endParaRPr lang="en-US" sz="1000" b="1" i="1" dirty="0">
              <a:latin typeface="Calibri" panose="020F0502020204030204" pitchFamily="34" charset="0"/>
            </a:endParaRPr>
          </a:p>
          <a:p>
            <a:r>
              <a:rPr lang="en-US" sz="1200" b="1" dirty="0">
                <a:latin typeface="Trebuchet MS" panose="020B0603020202020204" pitchFamily="34" charset="0"/>
              </a:rPr>
              <a:t>Video Captioning for Accommodations </a:t>
            </a:r>
            <a:r>
              <a:rPr lang="en-US" sz="1200" dirty="0">
                <a:latin typeface="Calibri" panose="020F0502020204030204" pitchFamily="34" charset="0"/>
              </a:rPr>
              <a:t>Accessibility Resources will provide consulting and assistance for closed captioning for faculty whose course has an active accommodation for captioning or for faculty interested in making their course video content accessible with closed captioning.</a:t>
            </a:r>
          </a:p>
          <a:p>
            <a:r>
              <a:rPr lang="en-US" sz="1000" b="1" i="1" dirty="0">
                <a:latin typeface="Calibri" panose="020F0502020204030204" pitchFamily="34" charset="0"/>
              </a:rPr>
              <a:t>2nd &amp; 4th Tuesdays 12 - 3pm, 1st and 3rd Fridays 12 - 3pm,</a:t>
            </a:r>
          </a:p>
          <a:p>
            <a:pPr marR="31640"/>
            <a:r>
              <a:rPr lang="en-US" sz="1000" b="1" i="1" dirty="0">
                <a:latin typeface="Calibri" panose="020F0502020204030204" pitchFamily="34" charset="0"/>
              </a:rPr>
              <a:t>Room 540C </a:t>
            </a:r>
            <a:r>
              <a:rPr lang="en-US" sz="1000" b="1" i="1" u="sng" dirty="0">
                <a:latin typeface="Calibri" panose="020F0502020204030204" pitchFamily="34" charset="0"/>
                <a:hlinkClick r:id="rId5"/>
              </a:rPr>
              <a:t>lanek7@ucmail.uc.edu</a:t>
            </a:r>
            <a:endParaRPr lang="en-US" sz="1000" b="1" i="1" dirty="0">
              <a:latin typeface="Calibri" panose="020F0502020204030204" pitchFamily="34" charset="0"/>
              <a:hlinkClick r:id="rId5"/>
            </a:endParaRPr>
          </a:p>
          <a:p>
            <a:pPr marR="4600" lvl="1"/>
            <a:endParaRPr lang="en-US" sz="1000" b="1" i="1" dirty="0">
              <a:latin typeface="Calibri" panose="020F0502020204030204" pitchFamily="34" charset="0"/>
              <a:hlinkClick r:id="rId6"/>
            </a:endParaRPr>
          </a:p>
        </p:txBody>
      </p:sp>
    </p:spTree>
    <p:extLst>
      <p:ext uri="{BB962C8B-B14F-4D97-AF65-F5344CB8AC3E}">
        <p14:creationId xmlns:p14="http://schemas.microsoft.com/office/powerpoint/2010/main" val="1933973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596" y="717836"/>
            <a:ext cx="11335110" cy="4755148"/>
          </a:xfrm>
          <a:prstGeom prst="rect">
            <a:avLst/>
          </a:prstGeom>
        </p:spPr>
        <p:txBody>
          <a:bodyPr wrap="square">
            <a:spAutoFit/>
          </a:bodyPr>
          <a:lstStyle/>
          <a:p>
            <a:r>
              <a:rPr lang="en-US" b="1" dirty="0">
                <a:solidFill>
                  <a:srgbClr val="3D3D39"/>
                </a:solidFill>
                <a:latin typeface="Bookman Old Style" panose="02050604050505020204" pitchFamily="18" charset="0"/>
              </a:rPr>
              <a:t>Faculty Enrichment Center Partner Consultation Hours</a:t>
            </a:r>
          </a:p>
          <a:p>
            <a:endParaRPr lang="en-US" sz="1200" b="1" dirty="0">
              <a:solidFill>
                <a:srgbClr val="3D3D39"/>
              </a:solidFill>
              <a:latin typeface="Bookman Old Style" panose="02050604050505020204" pitchFamily="18" charset="0"/>
            </a:endParaRPr>
          </a:p>
          <a:p>
            <a:r>
              <a:rPr lang="en-US" sz="1200" b="1" dirty="0">
                <a:latin typeface="Arial" panose="020B0604020202020204" pitchFamily="34" charset="0"/>
              </a:rPr>
              <a:t>Advanced Research Computing (ARC) </a:t>
            </a:r>
            <a:r>
              <a:rPr lang="en-US" sz="1200" dirty="0">
                <a:latin typeface="Calibri" panose="020F0502020204030204" pitchFamily="34" charset="0"/>
              </a:rPr>
              <a:t>ARC consultation hours will facilitate access to and use of research computing tools, services, educational materials and training.</a:t>
            </a:r>
          </a:p>
          <a:p>
            <a:r>
              <a:rPr lang="en-US" sz="1000" b="1" i="1" dirty="0">
                <a:latin typeface="Calibri" panose="020F0502020204030204" pitchFamily="34" charset="0"/>
              </a:rPr>
              <a:t>3rd Tuesdays, 9:00am - 12:00pm &amp; 4th Fridays 9am - 1pm Room 540C</a:t>
            </a:r>
          </a:p>
          <a:p>
            <a:r>
              <a:rPr lang="en-US" sz="1000" b="1" i="1" u="sng" dirty="0">
                <a:latin typeface="Calibri" panose="020F0502020204030204" pitchFamily="34" charset="0"/>
                <a:hlinkClick r:id="rId2"/>
              </a:rPr>
              <a:t>ARC_Info@uc.edu</a:t>
            </a:r>
            <a:endParaRPr lang="en-US" sz="1000" b="1" i="1" dirty="0">
              <a:latin typeface="Calibri" panose="020F0502020204030204" pitchFamily="34" charset="0"/>
            </a:endParaRPr>
          </a:p>
          <a:p>
            <a:endParaRPr lang="en-US" sz="1000" b="1" i="1" dirty="0">
              <a:latin typeface="Calibri" panose="020F0502020204030204" pitchFamily="34" charset="0"/>
            </a:endParaRPr>
          </a:p>
          <a:p>
            <a:r>
              <a:rPr lang="en-US" sz="1200" b="1" dirty="0">
                <a:latin typeface="Arial" panose="020B0604020202020204" pitchFamily="34" charset="0"/>
              </a:rPr>
              <a:t>Academic Personnel</a:t>
            </a:r>
          </a:p>
          <a:p>
            <a:r>
              <a:rPr lang="en-US" sz="1200" dirty="0">
                <a:latin typeface="Calibri" panose="020F0502020204030204" pitchFamily="34" charset="0"/>
              </a:rPr>
              <a:t>Academic Personnel will provide consulting and advisory services to Unit Heads on AAUP collective bargaining agreement issues and related faculty concerns.</a:t>
            </a:r>
          </a:p>
          <a:p>
            <a:pPr marR="2320"/>
            <a:r>
              <a:rPr lang="en-US" sz="1000" b="1" i="1" dirty="0">
                <a:latin typeface="Calibri" panose="020F0502020204030204" pitchFamily="34" charset="0"/>
              </a:rPr>
              <a:t>1st Wednesdays, 10:00am -12:00pm &amp; 3rd Thursdays, 1 - 3pm Room 545N</a:t>
            </a:r>
          </a:p>
          <a:p>
            <a:r>
              <a:rPr lang="en-US" sz="1000" b="1" i="1" u="sng" dirty="0">
                <a:latin typeface="Calibri" panose="020F0502020204030204" pitchFamily="34" charset="0"/>
                <a:hlinkClick r:id="rId3"/>
              </a:rPr>
              <a:t>kasey.underwood@uc.edu</a:t>
            </a:r>
            <a:endParaRPr lang="en-US" sz="1000" b="1" i="1" dirty="0">
              <a:latin typeface="Calibri" panose="020F0502020204030204" pitchFamily="34" charset="0"/>
              <a:hlinkClick r:id="rId3"/>
            </a:endParaRPr>
          </a:p>
          <a:p>
            <a:endParaRPr lang="en-US" sz="1200" b="1" i="1" dirty="0">
              <a:latin typeface="Calibri" panose="020F0502020204030204" pitchFamily="34" charset="0"/>
            </a:endParaRPr>
          </a:p>
          <a:p>
            <a:pPr marR="240"/>
            <a:r>
              <a:rPr lang="en-US" sz="1200" b="1" dirty="0">
                <a:latin typeface="Arial" panose="020B0604020202020204" pitchFamily="34" charset="0"/>
              </a:rPr>
              <a:t>Virtual &amp; Augmented Reality in the Creative Innovation Room - The UCSIM | Center for Simulations &amp; Virtual Environments Research </a:t>
            </a:r>
          </a:p>
          <a:p>
            <a:pPr marR="240"/>
            <a:r>
              <a:rPr lang="en-US" sz="1200" dirty="0">
                <a:latin typeface="Calibri" panose="020F0502020204030204" pitchFamily="34" charset="0"/>
              </a:rPr>
              <a:t>Provides demonstrations and consultation to help faculty learn more about how to use virtual and augmented Reality for teaching and research. UCSIM staff are available for walk-in demonstrations or other hours by appointment. </a:t>
            </a:r>
            <a:r>
              <a:rPr lang="en-US" sz="1000" b="1" i="1" dirty="0">
                <a:latin typeface="Calibri" panose="020F0502020204030204" pitchFamily="34" charset="0"/>
              </a:rPr>
              <a:t>Mondays, 10:00am- 12:00pm &amp; Thursdays,</a:t>
            </a:r>
          </a:p>
          <a:p>
            <a:r>
              <a:rPr lang="en-US" sz="1000" b="1" i="1" dirty="0">
                <a:latin typeface="Calibri" panose="020F0502020204030204" pitchFamily="34" charset="0"/>
              </a:rPr>
              <a:t>12:30pm- 3:00pm Room 540A</a:t>
            </a:r>
          </a:p>
          <a:p>
            <a:r>
              <a:rPr lang="en-US" sz="1000" b="1" i="1" u="sng" dirty="0">
                <a:latin typeface="Calibri" panose="020F0502020204030204" pitchFamily="34" charset="0"/>
                <a:hlinkClick r:id="rId4"/>
              </a:rPr>
              <a:t>ucsim@uc.edu</a:t>
            </a:r>
            <a:endParaRPr lang="en-US" sz="1000" b="1" i="1" dirty="0">
              <a:latin typeface="Calibri" panose="020F0502020204030204" pitchFamily="34" charset="0"/>
              <a:hlinkClick r:id="rId4"/>
            </a:endParaRPr>
          </a:p>
          <a:p>
            <a:endParaRPr lang="en-US" sz="1300" b="1" i="1" dirty="0">
              <a:latin typeface="Calibri" panose="020F0502020204030204" pitchFamily="34" charset="0"/>
            </a:endParaRPr>
          </a:p>
          <a:p>
            <a:pPr marR="1520"/>
            <a:r>
              <a:rPr lang="en-US" sz="1200" b="1" dirty="0">
                <a:latin typeface="Arial" panose="020B0604020202020204" pitchFamily="34" charset="0"/>
              </a:rPr>
              <a:t>The Statistics Consulting Center (SCC) </a:t>
            </a:r>
          </a:p>
          <a:p>
            <a:pPr marR="1520"/>
            <a:r>
              <a:rPr lang="en-US" sz="1200" dirty="0">
                <a:latin typeface="Calibri" panose="020F0502020204030204" pitchFamily="34" charset="0"/>
              </a:rPr>
              <a:t>Statistics consulting services will be provided free of charge to faculty and their graduate students engaged in research by the Statistics Consulting Center (SCC) in the Division of Statistics and Data Science of the Department of Mathematical Sciences.</a:t>
            </a:r>
          </a:p>
          <a:p>
            <a:r>
              <a:rPr lang="en-US" sz="1000" b="1" i="1" dirty="0">
                <a:latin typeface="Calibri" panose="020F0502020204030204" pitchFamily="34" charset="0"/>
              </a:rPr>
              <a:t>By Appointments ONLY</a:t>
            </a:r>
          </a:p>
          <a:p>
            <a:r>
              <a:rPr lang="en-US" sz="1000" b="1" i="1" dirty="0">
                <a:latin typeface="Calibri" panose="020F0502020204030204" pitchFamily="34" charset="0"/>
              </a:rPr>
              <a:t>Monday 10:10 am - 12:10 pm &amp; 1:40 pm - 3:40 pm</a:t>
            </a:r>
          </a:p>
          <a:p>
            <a:r>
              <a:rPr lang="en-US" sz="1000" b="1" i="1" dirty="0">
                <a:latin typeface="Calibri" panose="020F0502020204030204" pitchFamily="34" charset="0"/>
              </a:rPr>
              <a:t>Wednesday 10:10 am - 12:10 pm</a:t>
            </a:r>
          </a:p>
          <a:p>
            <a:r>
              <a:rPr lang="en-US" sz="1000" b="1" i="1" dirty="0">
                <a:latin typeface="Calibri" panose="020F0502020204030204" pitchFamily="34" charset="0"/>
              </a:rPr>
              <a:t>Thursday 10:00 am - 12:00 pm</a:t>
            </a:r>
          </a:p>
          <a:p>
            <a:r>
              <a:rPr lang="en-US" sz="1000" b="1" i="1" dirty="0">
                <a:latin typeface="Calibri" panose="020F0502020204030204" pitchFamily="34" charset="0"/>
              </a:rPr>
              <a:t>Walk-in clinic ONLY Wednesday 1:40 pm - 3:40 pm</a:t>
            </a:r>
          </a:p>
          <a:p>
            <a:r>
              <a:rPr lang="en-US" sz="1000" b="1" i="1" dirty="0">
                <a:latin typeface="Calibri" panose="020F0502020204030204" pitchFamily="34" charset="0"/>
              </a:rPr>
              <a:t>Schedule </a:t>
            </a:r>
            <a:r>
              <a:rPr lang="en-US" sz="1000" b="1" i="1" u="sng" dirty="0">
                <a:latin typeface="Calibri" panose="020F0502020204030204" pitchFamily="34" charset="0"/>
              </a:rPr>
              <a:t>at </a:t>
            </a:r>
            <a:r>
              <a:rPr lang="en-US" sz="1000" b="1" i="1" u="sng" dirty="0">
                <a:latin typeface="Calibri" panose="020F0502020204030204" pitchFamily="34" charset="0"/>
                <a:hlinkClick r:id="rId5"/>
              </a:rPr>
              <a:t>https://www.artsci.uc.edu/statconsulting</a:t>
            </a:r>
            <a:endParaRPr lang="en-US" sz="1000" b="1" i="1" dirty="0">
              <a:latin typeface="Calibri" panose="020F0502020204030204" pitchFamily="34" charset="0"/>
              <a:hlinkClick r:id="rId5"/>
            </a:endParaRPr>
          </a:p>
          <a:p>
            <a:r>
              <a:rPr lang="en-US" sz="1000" b="1" i="1" dirty="0">
                <a:latin typeface="Calibri" panose="020F0502020204030204" pitchFamily="34" charset="0"/>
              </a:rPr>
              <a:t>Room 540C </a:t>
            </a:r>
            <a:r>
              <a:rPr lang="en-US" sz="1000" b="1" i="1" u="sng" dirty="0">
                <a:latin typeface="Calibri" panose="020F0502020204030204" pitchFamily="34" charset="0"/>
                <a:hlinkClick r:id="rId6"/>
              </a:rPr>
              <a:t>askstat@uc.edu</a:t>
            </a:r>
            <a:endParaRPr lang="en-US" sz="1000" b="1" i="1" dirty="0">
              <a:latin typeface="Calibri" panose="020F0502020204030204" pitchFamily="34" charset="0"/>
              <a:hlinkClick r:id="rId6"/>
            </a:endParaRPr>
          </a:p>
        </p:txBody>
      </p:sp>
    </p:spTree>
    <p:extLst>
      <p:ext uri="{BB962C8B-B14F-4D97-AF65-F5344CB8AC3E}">
        <p14:creationId xmlns:p14="http://schemas.microsoft.com/office/powerpoint/2010/main" val="593824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Development and Support Series</a:t>
            </a:r>
          </a:p>
        </p:txBody>
      </p:sp>
      <p:sp>
        <p:nvSpPr>
          <p:cNvPr id="4" name="Content Placeholder 3"/>
          <p:cNvSpPr>
            <a:spLocks noGrp="1"/>
          </p:cNvSpPr>
          <p:nvPr>
            <p:ph idx="1"/>
          </p:nvPr>
        </p:nvSpPr>
        <p:spPr>
          <a:xfrm>
            <a:off x="486228" y="859766"/>
            <a:ext cx="11530368" cy="3810000"/>
          </a:xfrm>
        </p:spPr>
        <p:txBody>
          <a:bodyPr>
            <a:noAutofit/>
          </a:bodyPr>
          <a:lstStyle/>
          <a:p>
            <a:pPr marL="0" indent="0">
              <a:lnSpc>
                <a:spcPct val="100000"/>
              </a:lnSpc>
              <a:spcBef>
                <a:spcPts val="0"/>
              </a:spcBef>
              <a:buNone/>
            </a:pPr>
            <a:r>
              <a:rPr lang="en-US" sz="2000" dirty="0">
                <a:latin typeface="+mn-lt"/>
              </a:rPr>
              <a:t>2/5/2020 – Research Development &amp; Support Series – How to Find Funding Opportunities (R)  </a:t>
            </a:r>
          </a:p>
          <a:p>
            <a:pPr marL="0" indent="0">
              <a:lnSpc>
                <a:spcPct val="100000"/>
              </a:lnSpc>
              <a:spcBef>
                <a:spcPts val="0"/>
              </a:spcBef>
              <a:buNone/>
            </a:pPr>
            <a:r>
              <a:rPr lang="en-US" sz="2000" dirty="0">
                <a:latin typeface="+mn-lt"/>
              </a:rPr>
              <a:t>	3pm – 4:30pm, University Hall Room 450 </a:t>
            </a:r>
          </a:p>
          <a:p>
            <a:pPr marL="0" indent="0">
              <a:lnSpc>
                <a:spcPct val="100000"/>
              </a:lnSpc>
              <a:spcBef>
                <a:spcPts val="0"/>
              </a:spcBef>
              <a:buNone/>
            </a:pPr>
            <a:r>
              <a:rPr lang="en-US" sz="2000" dirty="0">
                <a:latin typeface="+mn-lt"/>
              </a:rPr>
              <a:t>2/12/2020 – Research Development &amp; Support Series – Writing the One Pager: The Shortest Path to Success </a:t>
            </a:r>
          </a:p>
          <a:p>
            <a:pPr marL="0" indent="0">
              <a:lnSpc>
                <a:spcPct val="100000"/>
              </a:lnSpc>
              <a:spcBef>
                <a:spcPts val="0"/>
              </a:spcBef>
              <a:buNone/>
            </a:pPr>
            <a:r>
              <a:rPr lang="en-US" sz="2000" dirty="0">
                <a:latin typeface="+mn-lt"/>
              </a:rPr>
              <a:t>	2:30pm – 4pm, Faculty Enrichment Center, Langsam Library Room 540F </a:t>
            </a:r>
          </a:p>
          <a:p>
            <a:pPr marL="0" indent="0">
              <a:lnSpc>
                <a:spcPct val="100000"/>
              </a:lnSpc>
              <a:spcBef>
                <a:spcPts val="0"/>
              </a:spcBef>
              <a:buNone/>
            </a:pPr>
            <a:r>
              <a:rPr lang="en-US" sz="2000" dirty="0">
                <a:latin typeface="+mn-lt"/>
              </a:rPr>
              <a:t>2/25/2020 – Research Development &amp; Support Series – Rigor and Reproducibility: Focus on the NAE report </a:t>
            </a:r>
          </a:p>
          <a:p>
            <a:pPr marL="0" indent="0">
              <a:lnSpc>
                <a:spcPct val="100000"/>
              </a:lnSpc>
              <a:spcBef>
                <a:spcPts val="0"/>
              </a:spcBef>
              <a:buNone/>
            </a:pPr>
            <a:r>
              <a:rPr lang="en-US" sz="2000" dirty="0">
                <a:latin typeface="+mn-lt"/>
              </a:rPr>
              <a:t>	1pm – 2:30pm, University Hall 454 </a:t>
            </a:r>
          </a:p>
          <a:p>
            <a:pPr marL="0" indent="0">
              <a:lnSpc>
                <a:spcPct val="100000"/>
              </a:lnSpc>
              <a:spcBef>
                <a:spcPts val="0"/>
              </a:spcBef>
              <a:buNone/>
            </a:pPr>
            <a:r>
              <a:rPr lang="en-US" sz="2000" dirty="0">
                <a:latin typeface="+mn-lt"/>
              </a:rPr>
              <a:t>3/2/2020 – UC Conversations – Sustainability </a:t>
            </a:r>
          </a:p>
          <a:p>
            <a:pPr marL="0" indent="0">
              <a:lnSpc>
                <a:spcPct val="100000"/>
              </a:lnSpc>
              <a:spcBef>
                <a:spcPts val="0"/>
              </a:spcBef>
              <a:buNone/>
            </a:pPr>
            <a:r>
              <a:rPr lang="en-US" sz="2000" dirty="0">
                <a:latin typeface="+mn-lt"/>
              </a:rPr>
              <a:t>	2pm – 5pm, </a:t>
            </a:r>
            <a:r>
              <a:rPr lang="en-US" sz="2000" dirty="0" err="1">
                <a:latin typeface="+mn-lt"/>
              </a:rPr>
              <a:t>Niehoff</a:t>
            </a:r>
            <a:r>
              <a:rPr lang="en-US" sz="2000" dirty="0">
                <a:latin typeface="+mn-lt"/>
              </a:rPr>
              <a:t> Studio, 2728 Vine St. </a:t>
            </a:r>
          </a:p>
          <a:p>
            <a:pPr marL="0" indent="0">
              <a:lnSpc>
                <a:spcPct val="100000"/>
              </a:lnSpc>
              <a:spcBef>
                <a:spcPts val="0"/>
              </a:spcBef>
              <a:buNone/>
            </a:pPr>
            <a:r>
              <a:rPr lang="en-US" sz="2000" dirty="0">
                <a:latin typeface="+mn-lt"/>
              </a:rPr>
              <a:t>3/16/2020 – Research Development &amp; Support Series – Grant Writer’s Workshop (full day) ($75 cost associated with attendance) </a:t>
            </a:r>
          </a:p>
          <a:p>
            <a:pPr marL="0" indent="0">
              <a:lnSpc>
                <a:spcPct val="100000"/>
              </a:lnSpc>
              <a:spcBef>
                <a:spcPts val="0"/>
              </a:spcBef>
              <a:buNone/>
            </a:pPr>
            <a:r>
              <a:rPr lang="en-US" sz="2000" dirty="0">
                <a:latin typeface="+mn-lt"/>
              </a:rPr>
              <a:t>	8am – 4:30pm, West Campus </a:t>
            </a:r>
          </a:p>
          <a:p>
            <a:pPr marL="0" indent="0">
              <a:lnSpc>
                <a:spcPct val="100000"/>
              </a:lnSpc>
              <a:spcBef>
                <a:spcPts val="0"/>
              </a:spcBef>
              <a:buNone/>
            </a:pPr>
            <a:r>
              <a:rPr lang="en-US" sz="2000" dirty="0">
                <a:latin typeface="+mn-lt"/>
              </a:rPr>
              <a:t>3/22 – 27/2020 – Research and Innovation Week  </a:t>
            </a:r>
          </a:p>
          <a:p>
            <a:pPr marL="0" indent="0">
              <a:lnSpc>
                <a:spcPct val="100000"/>
              </a:lnSpc>
              <a:spcBef>
                <a:spcPts val="0"/>
              </a:spcBef>
              <a:buNone/>
            </a:pPr>
            <a:r>
              <a:rPr lang="en-US" sz="2000" dirty="0">
                <a:latin typeface="+mn-lt"/>
              </a:rPr>
              <a:t>	Various locations and events </a:t>
            </a:r>
          </a:p>
          <a:p>
            <a:pPr marL="0" indent="0">
              <a:lnSpc>
                <a:spcPct val="100000"/>
              </a:lnSpc>
              <a:spcBef>
                <a:spcPts val="0"/>
              </a:spcBef>
              <a:buNone/>
            </a:pPr>
            <a:r>
              <a:rPr lang="en-US" sz="2000" dirty="0">
                <a:latin typeface="+mn-lt"/>
              </a:rPr>
              <a:t>3/26/2020 – Hutton Ethics Lecture (with other Ethics Lectures) </a:t>
            </a:r>
          </a:p>
          <a:p>
            <a:pPr marL="0" indent="0">
              <a:lnSpc>
                <a:spcPct val="100000"/>
              </a:lnSpc>
              <a:spcBef>
                <a:spcPts val="0"/>
              </a:spcBef>
              <a:buNone/>
            </a:pPr>
            <a:r>
              <a:rPr lang="en-US" sz="2000" dirty="0">
                <a:latin typeface="+mn-lt"/>
              </a:rPr>
              <a:t>	9am – 10:30 pm CEAS Ethics Lecture and Reception – Dr. Michael Loui, ERC 427 </a:t>
            </a:r>
          </a:p>
        </p:txBody>
      </p:sp>
    </p:spTree>
    <p:extLst>
      <p:ext uri="{BB962C8B-B14F-4D97-AF65-F5344CB8AC3E}">
        <p14:creationId xmlns:p14="http://schemas.microsoft.com/office/powerpoint/2010/main" val="959520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Development and Support Series</a:t>
            </a:r>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US" sz="2000" dirty="0">
                <a:latin typeface="+mn-lt"/>
              </a:rPr>
              <a:t>3/30/2020 – Research Development &amp; Support Series – Early Career Workshop (half day, afternoon)  </a:t>
            </a:r>
          </a:p>
          <a:p>
            <a:pPr marL="0" indent="0">
              <a:lnSpc>
                <a:spcPct val="100000"/>
              </a:lnSpc>
              <a:spcBef>
                <a:spcPts val="0"/>
              </a:spcBef>
              <a:buNone/>
            </a:pPr>
            <a:r>
              <a:rPr lang="en-US" sz="2000" dirty="0">
                <a:latin typeface="+mn-lt"/>
              </a:rPr>
              <a:t>	1pm – 5pm, Location to be Announced, West Campus </a:t>
            </a:r>
          </a:p>
          <a:p>
            <a:pPr marL="0" indent="0">
              <a:lnSpc>
                <a:spcPct val="100000"/>
              </a:lnSpc>
              <a:spcBef>
                <a:spcPts val="0"/>
              </a:spcBef>
              <a:buNone/>
            </a:pPr>
            <a:r>
              <a:rPr lang="en-US" sz="2000" dirty="0">
                <a:latin typeface="+mn-lt"/>
              </a:rPr>
              <a:t>3/31/2020 – Large Center Grants (By Invitation – Selected Teams Only) (half day, morning)  </a:t>
            </a:r>
          </a:p>
          <a:p>
            <a:pPr marL="0" indent="0">
              <a:lnSpc>
                <a:spcPct val="100000"/>
              </a:lnSpc>
              <a:spcBef>
                <a:spcPts val="0"/>
              </a:spcBef>
              <a:buNone/>
            </a:pPr>
            <a:r>
              <a:rPr lang="en-US" sz="2000" dirty="0">
                <a:latin typeface="+mn-lt"/>
              </a:rPr>
              <a:t>	9am – 1pm, Location to be Announced, West Campus </a:t>
            </a:r>
          </a:p>
          <a:p>
            <a:pPr marL="0" indent="0">
              <a:lnSpc>
                <a:spcPct val="100000"/>
              </a:lnSpc>
              <a:spcBef>
                <a:spcPts val="0"/>
              </a:spcBef>
              <a:buNone/>
            </a:pPr>
            <a:r>
              <a:rPr lang="en-US" sz="2000" dirty="0">
                <a:latin typeface="+mn-lt"/>
              </a:rPr>
              <a:t>4/20/2020 – Undergraduate Scholarly Showcase (Office of Research is a sponsor again this year) </a:t>
            </a:r>
          </a:p>
          <a:p>
            <a:pPr marL="0" indent="0">
              <a:lnSpc>
                <a:spcPct val="100000"/>
              </a:lnSpc>
              <a:spcBef>
                <a:spcPts val="0"/>
              </a:spcBef>
              <a:buNone/>
            </a:pPr>
            <a:r>
              <a:rPr lang="en-US" sz="2000" dirty="0">
                <a:latin typeface="+mn-lt"/>
              </a:rPr>
              <a:t>	9am – 4pm, TUC </a:t>
            </a:r>
          </a:p>
        </p:txBody>
      </p:sp>
    </p:spTree>
    <p:extLst>
      <p:ext uri="{BB962C8B-B14F-4D97-AF65-F5344CB8AC3E}">
        <p14:creationId xmlns:p14="http://schemas.microsoft.com/office/powerpoint/2010/main" val="2192710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 y="169408"/>
            <a:ext cx="10515600" cy="1325563"/>
          </a:xfrm>
        </p:spPr>
        <p:txBody>
          <a:bodyPr/>
          <a:lstStyle/>
          <a:p>
            <a:r>
              <a:rPr lang="en-US" dirty="0">
                <a:solidFill>
                  <a:schemeClr val="bg1"/>
                </a:solidFill>
              </a:rPr>
              <a:t>Discussion and Q/A</a:t>
            </a:r>
          </a:p>
        </p:txBody>
      </p:sp>
      <p:pic>
        <p:nvPicPr>
          <p:cNvPr id="6" name="Content Placeholder 5"/>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4066728" y="767196"/>
            <a:ext cx="4058543" cy="4329113"/>
          </a:xfrm>
        </p:spPr>
      </p:pic>
    </p:spTree>
    <p:extLst>
      <p:ext uri="{BB962C8B-B14F-4D97-AF65-F5344CB8AC3E}">
        <p14:creationId xmlns:p14="http://schemas.microsoft.com/office/powerpoint/2010/main" val="708284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u="sng" dirty="0"/>
              <a:t>Overview</a:t>
            </a:r>
          </a:p>
        </p:txBody>
      </p:sp>
      <p:sp>
        <p:nvSpPr>
          <p:cNvPr id="3" name="Content Placeholder 2"/>
          <p:cNvSpPr>
            <a:spLocks noGrp="1"/>
          </p:cNvSpPr>
          <p:nvPr>
            <p:ph idx="1"/>
          </p:nvPr>
        </p:nvSpPr>
        <p:spPr>
          <a:xfrm>
            <a:off x="2658007" y="618269"/>
            <a:ext cx="12286319" cy="4267200"/>
          </a:xfrm>
        </p:spPr>
        <p:txBody>
          <a:bodyPr>
            <a:noAutofit/>
          </a:bodyPr>
          <a:lstStyle/>
          <a:p>
            <a:pPr marL="0" indent="0">
              <a:lnSpc>
                <a:spcPct val="100000"/>
              </a:lnSpc>
              <a:spcBef>
                <a:spcPts val="1600"/>
              </a:spcBef>
              <a:buNone/>
            </a:pPr>
            <a:r>
              <a:rPr lang="en-US" dirty="0">
                <a:latin typeface="+mn-lt"/>
              </a:rPr>
              <a:t>Introductions</a:t>
            </a:r>
          </a:p>
          <a:p>
            <a:pPr marL="0" indent="0">
              <a:lnSpc>
                <a:spcPct val="100000"/>
              </a:lnSpc>
              <a:spcBef>
                <a:spcPts val="1600"/>
              </a:spcBef>
              <a:buNone/>
            </a:pPr>
            <a:r>
              <a:rPr lang="en-US" dirty="0">
                <a:latin typeface="+mn-lt"/>
              </a:rPr>
              <a:t>External Funding</a:t>
            </a:r>
          </a:p>
          <a:p>
            <a:pPr marL="0" indent="0">
              <a:lnSpc>
                <a:spcPct val="100000"/>
              </a:lnSpc>
              <a:spcBef>
                <a:spcPts val="1600"/>
              </a:spcBef>
              <a:buNone/>
            </a:pPr>
            <a:r>
              <a:rPr lang="en-US" dirty="0">
                <a:latin typeface="+mn-lt"/>
              </a:rPr>
              <a:t>	Limited Submission</a:t>
            </a:r>
          </a:p>
          <a:p>
            <a:pPr marL="0" indent="0">
              <a:lnSpc>
                <a:spcPct val="100000"/>
              </a:lnSpc>
              <a:spcBef>
                <a:spcPts val="1600"/>
              </a:spcBef>
              <a:buNone/>
            </a:pPr>
            <a:r>
              <a:rPr lang="en-US" dirty="0">
                <a:latin typeface="+mn-lt"/>
              </a:rPr>
              <a:t>	SPIN</a:t>
            </a:r>
          </a:p>
          <a:p>
            <a:pPr marL="0" indent="0">
              <a:lnSpc>
                <a:spcPct val="100000"/>
              </a:lnSpc>
              <a:spcBef>
                <a:spcPts val="1600"/>
              </a:spcBef>
              <a:buNone/>
            </a:pPr>
            <a:r>
              <a:rPr lang="en-US" dirty="0">
                <a:latin typeface="+mn-lt"/>
              </a:rPr>
              <a:t>Provost Office</a:t>
            </a:r>
          </a:p>
          <a:p>
            <a:pPr marL="0" indent="0">
              <a:lnSpc>
                <a:spcPct val="100000"/>
              </a:lnSpc>
              <a:spcBef>
                <a:spcPts val="1600"/>
              </a:spcBef>
              <a:buNone/>
            </a:pPr>
            <a:r>
              <a:rPr lang="en-US" dirty="0">
                <a:latin typeface="+mn-lt"/>
              </a:rPr>
              <a:t>UC Foundation</a:t>
            </a:r>
          </a:p>
        </p:txBody>
      </p:sp>
    </p:spTree>
    <p:extLst>
      <p:ext uri="{BB962C8B-B14F-4D97-AF65-F5344CB8AC3E}">
        <p14:creationId xmlns:p14="http://schemas.microsoft.com/office/powerpoint/2010/main" val="2123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Experts</a:t>
            </a:r>
          </a:p>
        </p:txBody>
      </p:sp>
      <p:sp>
        <p:nvSpPr>
          <p:cNvPr id="3" name="Content Placeholder 2"/>
          <p:cNvSpPr>
            <a:spLocks noGrp="1"/>
          </p:cNvSpPr>
          <p:nvPr>
            <p:ph idx="1"/>
          </p:nvPr>
        </p:nvSpPr>
        <p:spPr/>
        <p:txBody>
          <a:bodyPr>
            <a:normAutofit/>
          </a:bodyPr>
          <a:lstStyle/>
          <a:p>
            <a:r>
              <a:rPr lang="en-US" b="1" dirty="0"/>
              <a:t>Susan Dunlap</a:t>
            </a:r>
            <a:r>
              <a:rPr lang="en-US" dirty="0"/>
              <a:t>, UC Foundation Associate Director of Foundations and Corporation Relations</a:t>
            </a:r>
          </a:p>
          <a:p>
            <a:r>
              <a:rPr lang="en-US" b="1" dirty="0"/>
              <a:t>Dr. Keisha Love</a:t>
            </a:r>
            <a:r>
              <a:rPr lang="en-US" dirty="0"/>
              <a:t>, Assistant Vice Provost for Academic Personnel, Provost Office</a:t>
            </a:r>
          </a:p>
          <a:p>
            <a:r>
              <a:rPr lang="en-US" b="1" dirty="0"/>
              <a:t>Sarah Clift</a:t>
            </a:r>
            <a:r>
              <a:rPr lang="en-US" dirty="0"/>
              <a:t>, Assistant Director Research Development, Office of Research</a:t>
            </a:r>
          </a:p>
          <a:p>
            <a:r>
              <a:rPr lang="en-US" b="1" dirty="0"/>
              <a:t>Dr. Teri Reed</a:t>
            </a:r>
            <a:r>
              <a:rPr lang="en-US" dirty="0"/>
              <a:t>, Assistant Vice President, Office of Research</a:t>
            </a:r>
          </a:p>
        </p:txBody>
      </p:sp>
    </p:spTree>
    <p:extLst>
      <p:ext uri="{BB962C8B-B14F-4D97-AF65-F5344CB8AC3E}">
        <p14:creationId xmlns:p14="http://schemas.microsoft.com/office/powerpoint/2010/main" val="98382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66768" y="202172"/>
            <a:ext cx="6796216" cy="8811263"/>
          </a:xfrm>
          <a:prstGeom prst="rect">
            <a:avLst/>
          </a:prstGeom>
        </p:spPr>
      </p:pic>
    </p:spTree>
    <p:extLst>
      <p:ext uri="{BB962C8B-B14F-4D97-AF65-F5344CB8AC3E}">
        <p14:creationId xmlns:p14="http://schemas.microsoft.com/office/powerpoint/2010/main" val="20722986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D295A9-1F36-3E4A-9A41-5B0CA8D185DA}"/>
              </a:ext>
            </a:extLst>
          </p:cNvPr>
          <p:cNvSpPr>
            <a:spLocks noGrp="1"/>
          </p:cNvSpPr>
          <p:nvPr>
            <p:ph type="title"/>
          </p:nvPr>
        </p:nvSpPr>
        <p:spPr/>
        <p:txBody>
          <a:bodyPr/>
          <a:lstStyle/>
          <a:p>
            <a:r>
              <a:rPr lang="en-US" dirty="0"/>
              <a:t>Office of Research Initiatives</a:t>
            </a:r>
          </a:p>
        </p:txBody>
      </p:sp>
      <p:sp>
        <p:nvSpPr>
          <p:cNvPr id="3" name="Content Placeholder 2">
            <a:extLst>
              <a:ext uri="{FF2B5EF4-FFF2-40B4-BE49-F238E27FC236}">
                <a16:creationId xmlns:a16="http://schemas.microsoft.com/office/drawing/2014/main" id="{FD1E21AE-527E-1C4F-B38E-BAE4026E42FB}"/>
              </a:ext>
            </a:extLst>
          </p:cNvPr>
          <p:cNvSpPr>
            <a:spLocks noGrp="1"/>
          </p:cNvSpPr>
          <p:nvPr>
            <p:ph idx="1"/>
          </p:nvPr>
        </p:nvSpPr>
        <p:spPr>
          <a:xfrm>
            <a:off x="594879" y="876300"/>
            <a:ext cx="11002241" cy="4592783"/>
          </a:xfrm>
        </p:spPr>
        <p:txBody>
          <a:bodyPr>
            <a:noAutofit/>
          </a:bodyPr>
          <a:lstStyle/>
          <a:p>
            <a:pPr marL="0" indent="0">
              <a:lnSpc>
                <a:spcPct val="100000"/>
              </a:lnSpc>
              <a:spcBef>
                <a:spcPts val="0"/>
              </a:spcBef>
              <a:buNone/>
            </a:pPr>
            <a:r>
              <a:rPr lang="en-US" sz="2000" b="1" dirty="0">
                <a:hlinkClick r:id="rId2">
                  <a:extLst>
                    <a:ext uri="{A12FA001-AC4F-418D-AE19-62706E023703}">
                      <ahyp:hlinkClr xmlns:ahyp="http://schemas.microsoft.com/office/drawing/2018/hyperlinkcolor" val="tx"/>
                    </a:ext>
                  </a:extLst>
                </a:hlinkClick>
              </a:rPr>
              <a:t>Internal Funding Opportunities</a:t>
            </a:r>
            <a:endParaRPr lang="en-US" sz="2000" b="1" dirty="0"/>
          </a:p>
          <a:p>
            <a:pPr marL="233363" indent="0">
              <a:lnSpc>
                <a:spcPct val="100000"/>
              </a:lnSpc>
              <a:spcBef>
                <a:spcPts val="600"/>
              </a:spcBef>
              <a:buNone/>
            </a:pPr>
            <a:r>
              <a:rPr lang="en-US" sz="1800" dirty="0"/>
              <a:t>Collaborative Research Advancement Grants Program</a:t>
            </a:r>
            <a:br>
              <a:rPr lang="en-US" sz="1800" dirty="0"/>
            </a:br>
            <a:r>
              <a:rPr lang="en-US" sz="1800" dirty="0"/>
              <a:t>	Track 1: Pilot Teams</a:t>
            </a:r>
            <a:br>
              <a:rPr lang="en-US" sz="1800" dirty="0"/>
            </a:br>
            <a:r>
              <a:rPr lang="en-US" sz="1800" dirty="0"/>
              <a:t>	Track 2: Strategic Teams</a:t>
            </a:r>
          </a:p>
          <a:p>
            <a:pPr marL="233363" indent="0">
              <a:lnSpc>
                <a:spcPct val="100000"/>
              </a:lnSpc>
              <a:spcBef>
                <a:spcPts val="600"/>
              </a:spcBef>
              <a:buNone/>
            </a:pPr>
            <a:r>
              <a:rPr lang="en-US" sz="1800" dirty="0"/>
              <a:t>Faculty Bridge Program</a:t>
            </a:r>
          </a:p>
          <a:p>
            <a:pPr marL="233363" indent="0">
              <a:lnSpc>
                <a:spcPct val="100000"/>
              </a:lnSpc>
              <a:spcBef>
                <a:spcPts val="600"/>
              </a:spcBef>
              <a:buNone/>
            </a:pPr>
            <a:r>
              <a:rPr lang="en-US" sz="1800" dirty="0"/>
              <a:t>Science Engineering + Art Design (SE+AD) Advancement Grant</a:t>
            </a:r>
          </a:p>
          <a:p>
            <a:pPr marL="233363" indent="0">
              <a:lnSpc>
                <a:spcPct val="100000"/>
              </a:lnSpc>
              <a:spcBef>
                <a:spcPts val="600"/>
              </a:spcBef>
              <a:buNone/>
            </a:pPr>
            <a:r>
              <a:rPr lang="en-US" sz="1800" dirty="0"/>
              <a:t>Core Capability Development Grant Program</a:t>
            </a:r>
          </a:p>
          <a:p>
            <a:pPr marL="233363" indent="0">
              <a:lnSpc>
                <a:spcPct val="100000"/>
              </a:lnSpc>
              <a:spcBef>
                <a:spcPts val="600"/>
              </a:spcBef>
              <a:buNone/>
            </a:pPr>
            <a:r>
              <a:rPr lang="en-US" sz="1800" dirty="0"/>
              <a:t>Core Equipment Grant Program</a:t>
            </a:r>
          </a:p>
          <a:p>
            <a:pPr marL="233363" indent="0">
              <a:lnSpc>
                <a:spcPct val="100000"/>
              </a:lnSpc>
              <a:spcBef>
                <a:spcPts val="600"/>
              </a:spcBef>
              <a:buNone/>
            </a:pPr>
            <a:r>
              <a:rPr lang="en-US" sz="1800" dirty="0"/>
              <a:t>University Research Council	</a:t>
            </a:r>
          </a:p>
          <a:p>
            <a:pPr marL="690563" lvl="1" indent="0">
              <a:lnSpc>
                <a:spcPct val="100000"/>
              </a:lnSpc>
              <a:spcBef>
                <a:spcPts val="0"/>
              </a:spcBef>
              <a:buNone/>
            </a:pPr>
            <a:r>
              <a:rPr lang="en-US" sz="1800" dirty="0"/>
              <a:t>Creative &amp; Performing Arts Cost Support Program</a:t>
            </a:r>
            <a:br>
              <a:rPr lang="en-US" sz="1800" dirty="0"/>
            </a:br>
            <a:r>
              <a:rPr lang="en-US" sz="1800" dirty="0"/>
              <a:t>Humanities and Social Sciences Cost Support Program</a:t>
            </a:r>
            <a:br>
              <a:rPr lang="en-US" sz="1800" dirty="0"/>
            </a:br>
            <a:r>
              <a:rPr lang="en-US" sz="1800" dirty="0"/>
              <a:t>Faculty Research Cost Support Awards Program</a:t>
            </a:r>
            <a:br>
              <a:rPr lang="en-US" sz="1800" dirty="0"/>
            </a:br>
            <a:r>
              <a:rPr lang="en-US" sz="1800" dirty="0"/>
              <a:t>Graduate Student Stipend and Research Cost Awards for Faculty-Student Collaboration</a:t>
            </a:r>
            <a:br>
              <a:rPr lang="en-US" sz="1800" dirty="0"/>
            </a:br>
            <a:r>
              <a:rPr lang="en-US" sz="1800" dirty="0"/>
              <a:t>Undergraduate Student Stipend and Research Cost Awards for Faculty-Student Collaboration</a:t>
            </a:r>
          </a:p>
        </p:txBody>
      </p:sp>
    </p:spTree>
    <p:extLst>
      <p:ext uri="{BB962C8B-B14F-4D97-AF65-F5344CB8AC3E}">
        <p14:creationId xmlns:p14="http://schemas.microsoft.com/office/powerpoint/2010/main" val="254817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13A3413-0522-5444-97D7-42BE9142489D}"/>
              </a:ext>
            </a:extLst>
          </p:cNvPr>
          <p:cNvPicPr>
            <a:picLocks noChangeAspect="1"/>
          </p:cNvPicPr>
          <p:nvPr/>
        </p:nvPicPr>
        <p:blipFill>
          <a:blip r:embed="rId2"/>
          <a:stretch>
            <a:fillRect/>
          </a:stretch>
        </p:blipFill>
        <p:spPr>
          <a:xfrm>
            <a:off x="-10048" y="28981"/>
            <a:ext cx="12192000" cy="6857143"/>
          </a:xfrm>
          <a:prstGeom prst="rect">
            <a:avLst/>
          </a:prstGeom>
        </p:spPr>
      </p:pic>
      <p:sp>
        <p:nvSpPr>
          <p:cNvPr id="2" name="Title 1">
            <a:extLst>
              <a:ext uri="{FF2B5EF4-FFF2-40B4-BE49-F238E27FC236}">
                <a16:creationId xmlns:a16="http://schemas.microsoft.com/office/drawing/2014/main" id="{B7888BE2-6062-E441-9860-F333BC481118}"/>
              </a:ext>
            </a:extLst>
          </p:cNvPr>
          <p:cNvSpPr>
            <a:spLocks noGrp="1"/>
          </p:cNvSpPr>
          <p:nvPr>
            <p:ph type="ctrTitle"/>
          </p:nvPr>
        </p:nvSpPr>
        <p:spPr>
          <a:xfrm>
            <a:off x="605993" y="93054"/>
            <a:ext cx="11519275" cy="722669"/>
          </a:xfrm>
        </p:spPr>
        <p:txBody>
          <a:bodyPr>
            <a:normAutofit/>
          </a:bodyPr>
          <a:lstStyle/>
          <a:p>
            <a:r>
              <a:rPr lang="en-US" sz="3200" b="1" dirty="0">
                <a:latin typeface="Times New Roman" panose="02020603050405020304" pitchFamily="18" charset="0"/>
                <a:cs typeface="Times New Roman" panose="02020603050405020304" pitchFamily="18" charset="0"/>
              </a:rPr>
              <a:t>Internal Professional Development Funding (Article 24)</a:t>
            </a:r>
          </a:p>
        </p:txBody>
      </p:sp>
      <p:sp>
        <p:nvSpPr>
          <p:cNvPr id="3" name="Subtitle 2">
            <a:extLst>
              <a:ext uri="{FF2B5EF4-FFF2-40B4-BE49-F238E27FC236}">
                <a16:creationId xmlns:a16="http://schemas.microsoft.com/office/drawing/2014/main" id="{034232D4-32DD-324F-B1D1-96A9ACF2C4E8}"/>
              </a:ext>
            </a:extLst>
          </p:cNvPr>
          <p:cNvSpPr>
            <a:spLocks noGrp="1"/>
          </p:cNvSpPr>
          <p:nvPr>
            <p:ph type="subTitle" idx="1"/>
          </p:nvPr>
        </p:nvSpPr>
        <p:spPr>
          <a:xfrm>
            <a:off x="1904548" y="1253815"/>
            <a:ext cx="9192697" cy="4871042"/>
          </a:xfrm>
        </p:spPr>
        <p:txBody>
          <a:bodyPr>
            <a:normAutofit/>
          </a:bodyPr>
          <a:lstStyle/>
          <a:p>
            <a:pPr marL="571500" indent="-571500" algn="l">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Professional Development activities help faculty maintain professional competence and improve the quality of their teaching, research, scholarship, creative work, service, and leadership activities through the enhancement of knowledge acquisition and skill development</a:t>
            </a:r>
          </a:p>
          <a:p>
            <a:pPr marL="571500" indent="-571500" algn="l">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Funding is available to support PD activities</a:t>
            </a:r>
          </a:p>
        </p:txBody>
      </p:sp>
    </p:spTree>
    <p:extLst>
      <p:ext uri="{BB962C8B-B14F-4D97-AF65-F5344CB8AC3E}">
        <p14:creationId xmlns:p14="http://schemas.microsoft.com/office/powerpoint/2010/main" val="372062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13A3413-0522-5444-97D7-42BE9142489D}"/>
              </a:ext>
            </a:extLst>
          </p:cNvPr>
          <p:cNvPicPr>
            <a:picLocks noChangeAspect="1"/>
          </p:cNvPicPr>
          <p:nvPr/>
        </p:nvPicPr>
        <p:blipFill>
          <a:blip r:embed="rId2"/>
          <a:stretch>
            <a:fillRect/>
          </a:stretch>
        </p:blipFill>
        <p:spPr>
          <a:xfrm>
            <a:off x="-10048" y="28981"/>
            <a:ext cx="12192000" cy="6857143"/>
          </a:xfrm>
          <a:prstGeom prst="rect">
            <a:avLst/>
          </a:prstGeom>
        </p:spPr>
      </p:pic>
      <p:sp>
        <p:nvSpPr>
          <p:cNvPr id="2" name="Title 1">
            <a:extLst>
              <a:ext uri="{FF2B5EF4-FFF2-40B4-BE49-F238E27FC236}">
                <a16:creationId xmlns:a16="http://schemas.microsoft.com/office/drawing/2014/main" id="{B7888BE2-6062-E441-9860-F333BC481118}"/>
              </a:ext>
            </a:extLst>
          </p:cNvPr>
          <p:cNvSpPr>
            <a:spLocks noGrp="1"/>
          </p:cNvSpPr>
          <p:nvPr>
            <p:ph type="ctrTitle"/>
          </p:nvPr>
        </p:nvSpPr>
        <p:spPr>
          <a:xfrm>
            <a:off x="605993" y="93054"/>
            <a:ext cx="11519275" cy="722669"/>
          </a:xfrm>
        </p:spPr>
        <p:txBody>
          <a:bodyPr>
            <a:normAutofit/>
          </a:bodyPr>
          <a:lstStyle/>
          <a:p>
            <a:r>
              <a:rPr lang="en-US" sz="3200" b="1" dirty="0">
                <a:latin typeface="Times New Roman" panose="02020603050405020304" pitchFamily="18" charset="0"/>
                <a:cs typeface="Times New Roman" panose="02020603050405020304" pitchFamily="18" charset="0"/>
              </a:rPr>
              <a:t>Internal Professional Development Funding (Article 24)</a:t>
            </a:r>
          </a:p>
        </p:txBody>
      </p:sp>
      <p:sp>
        <p:nvSpPr>
          <p:cNvPr id="3" name="Subtitle 2">
            <a:extLst>
              <a:ext uri="{FF2B5EF4-FFF2-40B4-BE49-F238E27FC236}">
                <a16:creationId xmlns:a16="http://schemas.microsoft.com/office/drawing/2014/main" id="{034232D4-32DD-324F-B1D1-96A9ACF2C4E8}"/>
              </a:ext>
            </a:extLst>
          </p:cNvPr>
          <p:cNvSpPr>
            <a:spLocks noGrp="1"/>
          </p:cNvSpPr>
          <p:nvPr>
            <p:ph type="subTitle" idx="1"/>
          </p:nvPr>
        </p:nvSpPr>
        <p:spPr>
          <a:xfrm>
            <a:off x="1904548" y="1253815"/>
            <a:ext cx="9192697" cy="4871042"/>
          </a:xfrm>
        </p:spPr>
        <p:txBody>
          <a:bodyPr>
            <a:normAutofit/>
          </a:bodyPr>
          <a:lstStyle/>
          <a:p>
            <a:pPr algn="l"/>
            <a:r>
              <a:rPr lang="en-US" sz="2000" u="sng" dirty="0">
                <a:latin typeface="Times New Roman" panose="02020603050405020304" pitchFamily="18" charset="0"/>
                <a:cs typeface="Times New Roman" panose="02020603050405020304" pitchFamily="18" charset="0"/>
              </a:rPr>
              <a:t>College Awards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Individual Faculty or Faculty Group Awards $5000 maximum</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Teaching, research, scholarship, creative work, service, and/or leadership</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Conference, training, workshop</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Unit head/director approval required</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Deadlines vary</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2 funded awards/academic year</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Supporting Materials $500 maximum</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Hardware or software to support teaching, research, scholarship…</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1 funded material/academic year</a:t>
            </a:r>
          </a:p>
          <a:p>
            <a:pPr algn="l"/>
            <a:r>
              <a:rPr lang="en-US" sz="2000" u="sng" dirty="0">
                <a:latin typeface="Times New Roman" panose="02020603050405020304" pitchFamily="18" charset="0"/>
                <a:cs typeface="Times New Roman" panose="02020603050405020304" pitchFamily="18" charset="0"/>
              </a:rPr>
              <a:t>Provostal Awards</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Strategic Collaborative or Interdisciplinary Faculty Team Projects</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Primary beneficiaries must be UC faculty &amp; primary focus must be faculty development</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$20,000 maximum – 1 funded team or project/academic year</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Fall RFP</a:t>
            </a:r>
          </a:p>
        </p:txBody>
      </p:sp>
    </p:spTree>
    <p:extLst>
      <p:ext uri="{BB962C8B-B14F-4D97-AF65-F5344CB8AC3E}">
        <p14:creationId xmlns:p14="http://schemas.microsoft.com/office/powerpoint/2010/main" val="244592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13A3413-0522-5444-97D7-42BE9142489D}"/>
              </a:ext>
            </a:extLst>
          </p:cNvPr>
          <p:cNvPicPr>
            <a:picLocks noChangeAspect="1"/>
          </p:cNvPicPr>
          <p:nvPr/>
        </p:nvPicPr>
        <p:blipFill>
          <a:blip r:embed="rId2"/>
          <a:stretch>
            <a:fillRect/>
          </a:stretch>
        </p:blipFill>
        <p:spPr>
          <a:xfrm>
            <a:off x="-10048" y="28981"/>
            <a:ext cx="12192000" cy="6857143"/>
          </a:xfrm>
          <a:prstGeom prst="rect">
            <a:avLst/>
          </a:prstGeom>
        </p:spPr>
      </p:pic>
      <p:sp>
        <p:nvSpPr>
          <p:cNvPr id="2" name="Title 1">
            <a:extLst>
              <a:ext uri="{FF2B5EF4-FFF2-40B4-BE49-F238E27FC236}">
                <a16:creationId xmlns:a16="http://schemas.microsoft.com/office/drawing/2014/main" id="{B7888BE2-6062-E441-9860-F333BC481118}"/>
              </a:ext>
            </a:extLst>
          </p:cNvPr>
          <p:cNvSpPr>
            <a:spLocks noGrp="1"/>
          </p:cNvSpPr>
          <p:nvPr>
            <p:ph type="ctrTitle"/>
          </p:nvPr>
        </p:nvSpPr>
        <p:spPr>
          <a:xfrm>
            <a:off x="605993" y="93054"/>
            <a:ext cx="11519275" cy="722669"/>
          </a:xfrm>
        </p:spPr>
        <p:txBody>
          <a:bodyPr>
            <a:normAutofit/>
          </a:bodyPr>
          <a:lstStyle/>
          <a:p>
            <a:r>
              <a:rPr lang="en-US" sz="3200" b="1" dirty="0">
                <a:latin typeface="Times New Roman" panose="02020603050405020304" pitchFamily="18" charset="0"/>
                <a:cs typeface="Times New Roman" panose="02020603050405020304" pitchFamily="18" charset="0"/>
              </a:rPr>
              <a:t>Internal Professional Development Funding</a:t>
            </a:r>
          </a:p>
        </p:txBody>
      </p:sp>
      <p:sp>
        <p:nvSpPr>
          <p:cNvPr id="3" name="Subtitle 2">
            <a:extLst>
              <a:ext uri="{FF2B5EF4-FFF2-40B4-BE49-F238E27FC236}">
                <a16:creationId xmlns:a16="http://schemas.microsoft.com/office/drawing/2014/main" id="{034232D4-32DD-324F-B1D1-96A9ACF2C4E8}"/>
              </a:ext>
            </a:extLst>
          </p:cNvPr>
          <p:cNvSpPr>
            <a:spLocks noGrp="1"/>
          </p:cNvSpPr>
          <p:nvPr>
            <p:ph type="subTitle" idx="1"/>
          </p:nvPr>
        </p:nvSpPr>
        <p:spPr>
          <a:xfrm>
            <a:off x="1904548" y="1253815"/>
            <a:ext cx="9192697" cy="4871042"/>
          </a:xfrm>
        </p:spPr>
        <p:txBody>
          <a:bodyPr>
            <a:normAutofit lnSpcReduction="10000"/>
          </a:bodyPr>
          <a:lstStyle/>
          <a:p>
            <a:pPr algn="l"/>
            <a:r>
              <a:rPr lang="en-US" sz="2000" dirty="0">
                <a:latin typeface="Times New Roman" panose="02020603050405020304" pitchFamily="18" charset="0"/>
                <a:cs typeface="Times New Roman" panose="02020603050405020304" pitchFamily="18" charset="0"/>
              </a:rPr>
              <a:t>Appointed or Elected Faculty Group Projects</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Academic unit, task force, committee whose purpose is to provide professional development to faculty</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Primary focus must be faculty development &amp; primary beneficiaries must be UC faculty</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3+ faculty</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$20,000 maximum – 1/academic year</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Fall RFP</a:t>
            </a:r>
          </a:p>
          <a:p>
            <a:pPr algn="l"/>
            <a:r>
              <a:rPr lang="en-US" sz="2000" u="sng" dirty="0">
                <a:latin typeface="Times New Roman" panose="02020603050405020304" pitchFamily="18" charset="0"/>
                <a:cs typeface="Times New Roman" panose="02020603050405020304" pitchFamily="18" charset="0"/>
                <a:hlinkClick r:id="rId3"/>
              </a:rPr>
              <a:t>Universal Provider Award</a:t>
            </a:r>
            <a:r>
              <a:rPr lang="en-US" sz="2000" u="sng" dirty="0">
                <a:latin typeface="Times New Roman" panose="02020603050405020304" pitchFamily="18" charset="0"/>
                <a:cs typeface="Times New Roman" panose="02020603050405020304" pitchFamily="18" charset="0"/>
              </a:rPr>
              <a:t>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Must be part of a center/agency/institute that provides professional development opportunities for faculty (e.g., CET&amp;L, UC Libraries, IT@UC, Learning &amp; Teaching Center, Excite Center)</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$225,000 allocated (</a:t>
            </a:r>
            <a:r>
              <a:rPr lang="en-US" sz="2000" i="1" dirty="0">
                <a:latin typeface="Times New Roman" panose="02020603050405020304" pitchFamily="18" charset="0"/>
                <a:cs typeface="Times New Roman" panose="02020603050405020304" pitchFamily="18" charset="0"/>
              </a:rPr>
              <a:t>M = </a:t>
            </a:r>
            <a:r>
              <a:rPr lang="en-US" sz="2000"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$42,000)</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1/academic year</a:t>
            </a:r>
          </a:p>
        </p:txBody>
      </p:sp>
    </p:spTree>
    <p:extLst>
      <p:ext uri="{BB962C8B-B14F-4D97-AF65-F5344CB8AC3E}">
        <p14:creationId xmlns:p14="http://schemas.microsoft.com/office/powerpoint/2010/main" val="3105714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13A3413-0522-5444-97D7-42BE9142489D}"/>
              </a:ext>
            </a:extLst>
          </p:cNvPr>
          <p:cNvPicPr>
            <a:picLocks noChangeAspect="1"/>
          </p:cNvPicPr>
          <p:nvPr/>
        </p:nvPicPr>
        <p:blipFill>
          <a:blip r:embed="rId2"/>
          <a:stretch>
            <a:fillRect/>
          </a:stretch>
        </p:blipFill>
        <p:spPr>
          <a:xfrm>
            <a:off x="-10048" y="28981"/>
            <a:ext cx="12192000" cy="6857143"/>
          </a:xfrm>
          <a:prstGeom prst="rect">
            <a:avLst/>
          </a:prstGeom>
        </p:spPr>
      </p:pic>
      <p:sp>
        <p:nvSpPr>
          <p:cNvPr id="2" name="Title 1">
            <a:extLst>
              <a:ext uri="{FF2B5EF4-FFF2-40B4-BE49-F238E27FC236}">
                <a16:creationId xmlns:a16="http://schemas.microsoft.com/office/drawing/2014/main" id="{B7888BE2-6062-E441-9860-F333BC481118}"/>
              </a:ext>
            </a:extLst>
          </p:cNvPr>
          <p:cNvSpPr>
            <a:spLocks noGrp="1"/>
          </p:cNvSpPr>
          <p:nvPr>
            <p:ph type="ctrTitle"/>
          </p:nvPr>
        </p:nvSpPr>
        <p:spPr>
          <a:xfrm>
            <a:off x="605993" y="93054"/>
            <a:ext cx="11519275" cy="722669"/>
          </a:xfrm>
        </p:spPr>
        <p:txBody>
          <a:bodyPr>
            <a:normAutofit/>
          </a:bodyPr>
          <a:lstStyle/>
          <a:p>
            <a:r>
              <a:rPr lang="en-US" sz="3200" b="1" dirty="0">
                <a:latin typeface="Times New Roman" panose="02020603050405020304" pitchFamily="18" charset="0"/>
                <a:cs typeface="Times New Roman" panose="02020603050405020304" pitchFamily="18" charset="0"/>
              </a:rPr>
              <a:t>Internal Professional Development Funding</a:t>
            </a:r>
          </a:p>
        </p:txBody>
      </p:sp>
      <p:sp>
        <p:nvSpPr>
          <p:cNvPr id="3" name="Subtitle 2">
            <a:extLst>
              <a:ext uri="{FF2B5EF4-FFF2-40B4-BE49-F238E27FC236}">
                <a16:creationId xmlns:a16="http://schemas.microsoft.com/office/drawing/2014/main" id="{034232D4-32DD-324F-B1D1-96A9ACF2C4E8}"/>
              </a:ext>
            </a:extLst>
          </p:cNvPr>
          <p:cNvSpPr>
            <a:spLocks noGrp="1"/>
          </p:cNvSpPr>
          <p:nvPr>
            <p:ph type="subTitle" idx="1"/>
          </p:nvPr>
        </p:nvSpPr>
        <p:spPr>
          <a:xfrm>
            <a:off x="1904548" y="1253815"/>
            <a:ext cx="9192697" cy="4871042"/>
          </a:xfrm>
        </p:spPr>
        <p:txBody>
          <a:bodyPr>
            <a:normAutofit/>
          </a:bodyPr>
          <a:lstStyle/>
          <a:p>
            <a:pPr algn="l"/>
            <a:r>
              <a:rPr lang="en-US" sz="2000" dirty="0">
                <a:latin typeface="Times New Roman" panose="02020603050405020304" pitchFamily="18" charset="0"/>
                <a:cs typeface="Times New Roman" panose="02020603050405020304" pitchFamily="18" charset="0"/>
                <a:hlinkClick r:id="rId3"/>
              </a:rPr>
              <a:t>TOME Publication Award</a:t>
            </a:r>
            <a:r>
              <a:rPr lang="en-US" sz="2000" dirty="0">
                <a:latin typeface="Times New Roman" panose="02020603050405020304" pitchFamily="18" charset="0"/>
                <a:cs typeface="Times New Roman" panose="02020603050405020304" pitchFamily="18" charset="0"/>
              </a:rPr>
              <a:t> (humanities &amp; social sciences)</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$20,000 award to publish an open access monograph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FT faculty in the humanities and social sciences </a:t>
            </a:r>
          </a:p>
          <a:p>
            <a:pPr marL="342900" indent="-342900" algn="l">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Annual Deadlines</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January 6</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June 6</a:t>
            </a:r>
          </a:p>
          <a:p>
            <a:pPr marL="800100" lvl="1" indent="-342900" algn="l">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October 6</a:t>
            </a:r>
          </a:p>
          <a:p>
            <a:pPr marL="800100" lvl="1" indent="-342900" algn="l">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958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EBD4CDF520D14DB9CF82964631631D" ma:contentTypeVersion="3" ma:contentTypeDescription="Create a new document." ma:contentTypeScope="" ma:versionID="d1c4324d9293ec9ce9d67b2442ace4ee">
  <xsd:schema xmlns:xsd="http://www.w3.org/2001/XMLSchema" xmlns:xs="http://www.w3.org/2001/XMLSchema" xmlns:p="http://schemas.microsoft.com/office/2006/metadata/properties" xmlns:ns2="6d231d27-281b-43b5-8d66-4093ac3dc6a7" targetNamespace="http://schemas.microsoft.com/office/2006/metadata/properties" ma:root="true" ma:fieldsID="7aa268a18ef173e6f5e4c1872027e12a" ns2:_="">
    <xsd:import namespace="6d231d27-281b-43b5-8d66-4093ac3dc6a7"/>
    <xsd:element name="properties">
      <xsd:complexType>
        <xsd:sequence>
          <xsd:element name="documentManagement">
            <xsd:complexType>
              <xsd:all>
                <xsd:element ref="ns2:Decription" minOccurs="0"/>
                <xsd:element ref="ns2:Doc_x0020_Type" minOccurs="0"/>
                <xsd:element ref="ns2:nu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231d27-281b-43b5-8d66-4093ac3dc6a7" elementFormDefault="qualified">
    <xsd:import namespace="http://schemas.microsoft.com/office/2006/documentManagement/types"/>
    <xsd:import namespace="http://schemas.microsoft.com/office/infopath/2007/PartnerControls"/>
    <xsd:element name="Decription" ma:index="1" nillable="true" ma:displayName="Decription" ma:internalName="Decription">
      <xsd:simpleType>
        <xsd:restriction base="dms:Note">
          <xsd:maxLength value="255"/>
        </xsd:restriction>
      </xsd:simpleType>
    </xsd:element>
    <xsd:element name="Doc_x0020_Type" ma:index="9" nillable="true" ma:displayName="Doc Type" ma:internalName="Doc_x0020_Type">
      <xsd:simpleType>
        <xsd:restriction base="dms:Text">
          <xsd:maxLength value="255"/>
        </xsd:restriction>
      </xsd:simpleType>
    </xsd:element>
    <xsd:element name="num" ma:index="10" nillable="true" ma:displayName="num" ma:internalName="num">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um xmlns="6d231d27-281b-43b5-8d66-4093ac3dc6a7" xsi:nil="true"/>
    <Doc_x0020_Type xmlns="6d231d27-281b-43b5-8d66-4093ac3dc6a7" xsi:nil="true"/>
    <Decription xmlns="6d231d27-281b-43b5-8d66-4093ac3dc6a7">The Office of Research PowerPoint template (Gray version)</Decrip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E2981B-5309-465D-83C7-660CACA4D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231d27-281b-43b5-8d66-4093ac3dc6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D4AA3B-B561-4CE0-9D6A-D4583E9939C3}">
  <ds:schemaRefs>
    <ds:schemaRef ds:uri="http://purl.org/dc/elements/1.1/"/>
    <ds:schemaRef ds:uri="http://purl.org/dc/terms/"/>
    <ds:schemaRef ds:uri="http://schemas.microsoft.com/office/2006/documentManagement/types"/>
    <ds:schemaRef ds:uri="6d231d27-281b-43b5-8d66-4093ac3dc6a7"/>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F5537B4F-A2FD-4C6C-9E56-A7625204E7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2258</TotalTime>
  <Words>1516</Words>
  <Application>Microsoft Macintosh PowerPoint</Application>
  <PresentationFormat>Widescreen</PresentationFormat>
  <Paragraphs>148</Paragraphs>
  <Slides>16</Slides>
  <Notes>3</Notes>
  <HiddenSlides>1</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16</vt:i4>
      </vt:variant>
    </vt:vector>
  </HeadingPairs>
  <TitlesOfParts>
    <vt:vector size="27" baseType="lpstr">
      <vt:lpstr>Arial</vt:lpstr>
      <vt:lpstr>Bookman Old Style</vt:lpstr>
      <vt:lpstr>Calibri</vt:lpstr>
      <vt:lpstr>Calibri Light</vt:lpstr>
      <vt:lpstr>Gentium Book Basic</vt:lpstr>
      <vt:lpstr>Helvetica Neue</vt:lpstr>
      <vt:lpstr>Lucida Sans</vt:lpstr>
      <vt:lpstr>Times New Roman</vt:lpstr>
      <vt:lpstr>Trebuchet MS</vt:lpstr>
      <vt:lpstr>Office Theme</vt:lpstr>
      <vt:lpstr>2_Office Theme</vt:lpstr>
      <vt:lpstr>Office of Research Research Development and Support Series  Research Development Support – How to Find Funding Opportunities</vt:lpstr>
      <vt:lpstr>Overview</vt:lpstr>
      <vt:lpstr>Our Experts</vt:lpstr>
      <vt:lpstr>PowerPoint Presentation</vt:lpstr>
      <vt:lpstr>Office of Research Initiatives</vt:lpstr>
      <vt:lpstr>Internal Professional Development Funding (Article 24)</vt:lpstr>
      <vt:lpstr>Internal Professional Development Funding (Article 24)</vt:lpstr>
      <vt:lpstr>Internal Professional Development Funding</vt:lpstr>
      <vt:lpstr>Internal Professional Development Funding</vt:lpstr>
      <vt:lpstr>Office of Research Resources</vt:lpstr>
      <vt:lpstr>Office of Research Resources – NEW!!</vt:lpstr>
      <vt:lpstr>PowerPoint Presentation</vt:lpstr>
      <vt:lpstr>PowerPoint Presentation</vt:lpstr>
      <vt:lpstr>Research Development and Support Series</vt:lpstr>
      <vt:lpstr>Research Development and Support Series</vt:lpstr>
      <vt:lpstr>Discussion and Q/A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Sarah Clift</cp:lastModifiedBy>
  <cp:revision>118</cp:revision>
  <dcterms:created xsi:type="dcterms:W3CDTF">2018-04-17T17:08:24Z</dcterms:created>
  <dcterms:modified xsi:type="dcterms:W3CDTF">2020-02-06T20:59:39Z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0x01010078EBD4CDF520D14DB9CF82964631631D</vt:lpwstr>
  </property>
</Properties>
</file>