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40262"/>
            <a:ext cx="9143999" cy="917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873240" y="903732"/>
            <a:ext cx="2023871" cy="16527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66036" y="430319"/>
            <a:ext cx="6011926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40262"/>
            <a:ext cx="9143999" cy="9177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0049" y="617771"/>
            <a:ext cx="7343901" cy="87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4854" y="1600454"/>
            <a:ext cx="7654290" cy="3820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9086" y="1923859"/>
            <a:ext cx="6485890" cy="12452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01065" marR="5080" indent="-8890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RESEARCH </a:t>
            </a:r>
            <a:r>
              <a:rPr dirty="0" sz="4000" spc="-30"/>
              <a:t>SUPPORT-</a:t>
            </a:r>
            <a:r>
              <a:rPr dirty="0" sz="4000" spc="-95"/>
              <a:t> </a:t>
            </a:r>
            <a:r>
              <a:rPr dirty="0" sz="4000"/>
              <a:t>UC  </a:t>
            </a:r>
            <a:r>
              <a:rPr dirty="0" sz="4000" spc="-5"/>
              <a:t>INFRASTRUCTURE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05707" y="3842258"/>
            <a:ext cx="6132195" cy="1299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8605">
              <a:lnSpc>
                <a:spcPct val="100000"/>
              </a:lnSpc>
              <a:spcBef>
                <a:spcPts val="100"/>
              </a:spcBef>
            </a:pPr>
            <a:r>
              <a:rPr dirty="0" sz="2200" i="1">
                <a:solidFill>
                  <a:srgbClr val="8A8A8A"/>
                </a:solidFill>
                <a:latin typeface="Times New Roman"/>
                <a:cs typeface="Times New Roman"/>
              </a:rPr>
              <a:t>Community Engagement &amp; Educational</a:t>
            </a:r>
            <a:r>
              <a:rPr dirty="0" sz="2200" spc="-105" i="1">
                <a:solidFill>
                  <a:srgbClr val="8A8A8A"/>
                </a:solidFill>
                <a:latin typeface="Times New Roman"/>
                <a:cs typeface="Times New Roman"/>
              </a:rPr>
              <a:t> </a:t>
            </a:r>
            <a:r>
              <a:rPr dirty="0" sz="2200" spc="-15" i="1">
                <a:solidFill>
                  <a:srgbClr val="8A8A8A"/>
                </a:solidFill>
                <a:latin typeface="Times New Roman"/>
                <a:cs typeface="Times New Roman"/>
              </a:rPr>
              <a:t>Outreach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algn="ctr" marL="12065" marR="5080">
              <a:lnSpc>
                <a:spcPct val="80000"/>
              </a:lnSpc>
            </a:pPr>
            <a:r>
              <a:rPr dirty="0" sz="2200">
                <a:solidFill>
                  <a:srgbClr val="8A8A8A"/>
                </a:solidFill>
                <a:latin typeface="Times New Roman"/>
                <a:cs typeface="Times New Roman"/>
              </a:rPr>
              <a:t>Kathie </a:t>
            </a:r>
            <a:r>
              <a:rPr dirty="0" sz="2200" spc="-5">
                <a:solidFill>
                  <a:srgbClr val="8A8A8A"/>
                </a:solidFill>
                <a:latin typeface="Times New Roman"/>
                <a:cs typeface="Times New Roman"/>
              </a:rPr>
              <a:t>Maynard, CECH Associate </a:t>
            </a:r>
            <a:r>
              <a:rPr dirty="0" sz="2200">
                <a:solidFill>
                  <a:srgbClr val="8A8A8A"/>
                </a:solidFill>
                <a:latin typeface="Times New Roman"/>
                <a:cs typeface="Times New Roman"/>
              </a:rPr>
              <a:t>Dean </a:t>
            </a:r>
            <a:r>
              <a:rPr dirty="0" sz="2200" spc="-5">
                <a:solidFill>
                  <a:srgbClr val="8A8A8A"/>
                </a:solidFill>
                <a:latin typeface="Times New Roman"/>
                <a:cs typeface="Times New Roman"/>
              </a:rPr>
              <a:t>for</a:t>
            </a:r>
            <a:r>
              <a:rPr dirty="0" sz="2200" spc="-165">
                <a:solidFill>
                  <a:srgbClr val="8A8A8A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8A8A8A"/>
                </a:solidFill>
                <a:latin typeface="Times New Roman"/>
                <a:cs typeface="Times New Roman"/>
              </a:rPr>
              <a:t>Education  </a:t>
            </a:r>
            <a:r>
              <a:rPr dirty="0" sz="2200" spc="-5">
                <a:solidFill>
                  <a:srgbClr val="8A8A8A"/>
                </a:solidFill>
                <a:latin typeface="Times New Roman"/>
                <a:cs typeface="Times New Roman"/>
              </a:rPr>
              <a:t>Innovations </a:t>
            </a:r>
            <a:r>
              <a:rPr dirty="0" sz="2200">
                <a:solidFill>
                  <a:srgbClr val="8A8A8A"/>
                </a:solidFill>
                <a:latin typeface="Times New Roman"/>
                <a:cs typeface="Times New Roman"/>
              </a:rPr>
              <a:t>&amp; </a:t>
            </a:r>
            <a:r>
              <a:rPr dirty="0" sz="2200" spc="-5">
                <a:solidFill>
                  <a:srgbClr val="8A8A8A"/>
                </a:solidFill>
                <a:latin typeface="Times New Roman"/>
                <a:cs typeface="Times New Roman"/>
              </a:rPr>
              <a:t>Community</a:t>
            </a:r>
            <a:r>
              <a:rPr dirty="0" sz="2200" spc="-30">
                <a:solidFill>
                  <a:srgbClr val="8A8A8A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8A8A8A"/>
                </a:solidFill>
                <a:latin typeface="Times New Roman"/>
                <a:cs typeface="Times New Roman"/>
              </a:rPr>
              <a:t>Partnerships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6854" y="552239"/>
            <a:ext cx="7149465" cy="100711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Things to</a:t>
            </a:r>
            <a:r>
              <a:rPr dirty="0" sz="4000" spc="-25"/>
              <a:t> </a:t>
            </a:r>
            <a:r>
              <a:rPr dirty="0" sz="4000" spc="-5"/>
              <a:t>Consider</a:t>
            </a:r>
            <a:endParaRPr sz="4000"/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dirty="0" sz="2400" spc="-5"/>
              <a:t>Community Engagement &amp; Educational</a:t>
            </a:r>
            <a:r>
              <a:rPr dirty="0" sz="2400" spc="-35"/>
              <a:t> </a:t>
            </a:r>
            <a:r>
              <a:rPr dirty="0" sz="2400" spc="-5"/>
              <a:t>Outreach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40" y="1894277"/>
            <a:ext cx="8118475" cy="317944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355600" marR="460375" indent="-342900">
              <a:lnSpc>
                <a:spcPct val="79800"/>
              </a:lnSpc>
              <a:spcBef>
                <a:spcPts val="8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 b="1">
                <a:latin typeface="Arial"/>
                <a:cs typeface="Arial"/>
              </a:rPr>
              <a:t>Understanding the Landscape </a:t>
            </a:r>
            <a:r>
              <a:rPr dirty="0" sz="3000" spc="-5">
                <a:latin typeface="Times New Roman"/>
                <a:cs typeface="Times New Roman"/>
              </a:rPr>
              <a:t>(Or </a:t>
            </a:r>
            <a:r>
              <a:rPr dirty="0" sz="3000">
                <a:latin typeface="Times New Roman"/>
                <a:cs typeface="Times New Roman"/>
              </a:rPr>
              <a:t>finding  </a:t>
            </a:r>
            <a:r>
              <a:rPr dirty="0" sz="3000" spc="-5">
                <a:latin typeface="Times New Roman"/>
                <a:cs typeface="Times New Roman"/>
              </a:rPr>
              <a:t>someone </a:t>
            </a:r>
            <a:r>
              <a:rPr dirty="0" sz="3000">
                <a:latin typeface="Times New Roman"/>
                <a:cs typeface="Times New Roman"/>
              </a:rPr>
              <a:t>who</a:t>
            </a:r>
            <a:r>
              <a:rPr dirty="0" sz="3000" spc="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does)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 b="1">
                <a:latin typeface="Arial"/>
                <a:cs typeface="Arial"/>
              </a:rPr>
              <a:t>Gaining Entrée </a:t>
            </a:r>
            <a:r>
              <a:rPr dirty="0" sz="3000" spc="-35">
                <a:latin typeface="Times New Roman"/>
                <a:cs typeface="Times New Roman"/>
              </a:rPr>
              <a:t>(It’s </a:t>
            </a:r>
            <a:r>
              <a:rPr dirty="0" sz="3000">
                <a:latin typeface="Times New Roman"/>
                <a:cs typeface="Times New Roman"/>
              </a:rPr>
              <a:t>all about</a:t>
            </a:r>
            <a:r>
              <a:rPr dirty="0" sz="3000" spc="-3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relationships)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ts val="3229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 b="1">
                <a:latin typeface="Arial"/>
                <a:cs typeface="Arial"/>
              </a:rPr>
              <a:t>Growing &amp; Sustaining</a:t>
            </a:r>
            <a:r>
              <a:rPr dirty="0" sz="3000" spc="50" b="1">
                <a:latin typeface="Arial"/>
                <a:cs typeface="Arial"/>
              </a:rPr>
              <a:t> </a:t>
            </a:r>
            <a:r>
              <a:rPr dirty="0" sz="3000" spc="-5" b="1">
                <a:latin typeface="Arial"/>
                <a:cs typeface="Arial"/>
              </a:rPr>
              <a:t>Partnerships</a:t>
            </a:r>
            <a:endParaRPr sz="3000">
              <a:latin typeface="Arial"/>
              <a:cs typeface="Arial"/>
            </a:endParaRPr>
          </a:p>
          <a:p>
            <a:pPr marL="355600">
              <a:lnSpc>
                <a:spcPts val="3229"/>
              </a:lnSpc>
            </a:pPr>
            <a:r>
              <a:rPr dirty="0" sz="3000" spc="-5">
                <a:latin typeface="Times New Roman"/>
                <a:cs typeface="Times New Roman"/>
              </a:rPr>
              <a:t>(Identifying the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win-wins)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ts val="3229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 b="1">
                <a:latin typeface="Arial"/>
                <a:cs typeface="Arial"/>
              </a:rPr>
              <a:t>Moving “Research” from Singular </a:t>
            </a:r>
            <a:r>
              <a:rPr dirty="0" sz="3000" b="1">
                <a:latin typeface="Arial"/>
                <a:cs typeface="Arial"/>
              </a:rPr>
              <a:t>to</a:t>
            </a:r>
            <a:r>
              <a:rPr dirty="0" sz="3000" spc="30" b="1">
                <a:latin typeface="Arial"/>
                <a:cs typeface="Arial"/>
              </a:rPr>
              <a:t> </a:t>
            </a:r>
            <a:r>
              <a:rPr dirty="0" sz="3000" spc="-5" b="1">
                <a:latin typeface="Arial"/>
                <a:cs typeface="Arial"/>
              </a:rPr>
              <a:t>Plural</a:t>
            </a:r>
            <a:endParaRPr sz="3000">
              <a:latin typeface="Arial"/>
              <a:cs typeface="Arial"/>
            </a:endParaRPr>
          </a:p>
          <a:p>
            <a:pPr marL="355600">
              <a:lnSpc>
                <a:spcPts val="3229"/>
              </a:lnSpc>
            </a:pPr>
            <a:r>
              <a:rPr dirty="0" sz="3000" spc="-5">
                <a:latin typeface="Times New Roman"/>
                <a:cs typeface="Times New Roman"/>
              </a:rPr>
              <a:t>(Co-construction/Co-design)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2576" y="703877"/>
            <a:ext cx="8036559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/>
              <a:t>Understanding the</a:t>
            </a:r>
            <a:r>
              <a:rPr dirty="0" sz="4400" spc="0"/>
              <a:t> </a:t>
            </a:r>
            <a:r>
              <a:rPr dirty="0" sz="4400" spc="-5"/>
              <a:t>Landscape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82927"/>
            <a:ext cx="7740015" cy="2659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What are current priorities for our school and  community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partners?</a:t>
            </a:r>
            <a:endParaRPr sz="3200">
              <a:latin typeface="Times New Roman"/>
              <a:cs typeface="Times New Roman"/>
            </a:endParaRPr>
          </a:p>
          <a:p>
            <a:pPr marL="354965" marR="453390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Who is doing what in the education and/or  community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space?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Where do I go to find out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more?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73367" y="3846576"/>
            <a:ext cx="2696717" cy="1965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1637" y="0"/>
            <a:ext cx="2123693" cy="1431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1146" y="703877"/>
            <a:ext cx="400050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/>
              <a:t>Gaining</a:t>
            </a:r>
            <a:r>
              <a:rPr dirty="0" sz="4400" spc="-40"/>
              <a:t> </a:t>
            </a:r>
            <a:r>
              <a:rPr dirty="0" sz="4400" spc="-5"/>
              <a:t>Entrée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08337"/>
            <a:ext cx="7844155" cy="275717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Where might my work be best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suited?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Who do I need to talk to learn more and make  better connections?</a:t>
            </a:r>
            <a:endParaRPr sz="3200">
              <a:latin typeface="Times New Roman"/>
              <a:cs typeface="Times New Roman"/>
            </a:endParaRPr>
          </a:p>
          <a:p>
            <a:pPr marL="354965" marR="93281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How might I approach potential project  partners in a true spirit of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collaboration?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10639" y="1163980"/>
            <a:ext cx="1243583" cy="734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6651" y="430319"/>
            <a:ext cx="5330190" cy="12452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11250" marR="5080" indent="-1099185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Growing </a:t>
            </a:r>
            <a:r>
              <a:rPr dirty="0" sz="4000"/>
              <a:t>&amp;</a:t>
            </a:r>
            <a:r>
              <a:rPr dirty="0" sz="4000" spc="-40"/>
              <a:t> </a:t>
            </a:r>
            <a:r>
              <a:rPr dirty="0" sz="4000" spc="-5"/>
              <a:t>Sustaining  Partnerships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535940" y="1886281"/>
            <a:ext cx="7877809" cy="339090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What are the win-wins in this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collaboration?</a:t>
            </a:r>
            <a:endParaRPr sz="3200">
              <a:latin typeface="Times New Roman"/>
              <a:cs typeface="Times New Roman"/>
            </a:endParaRPr>
          </a:p>
          <a:p>
            <a:pPr marL="354965" marR="435609" indent="-342265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How might I identify and connect with pre-  existing partnerships and create possible  </a:t>
            </a:r>
            <a:r>
              <a:rPr dirty="0" sz="3200" spc="-10">
                <a:latin typeface="Times New Roman"/>
                <a:cs typeface="Times New Roman"/>
              </a:rPr>
              <a:t>synergies?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265">
              <a:lnSpc>
                <a:spcPts val="346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Who are the other influencers that I need to  know to continue and build this partnership as  a long-term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collaboration?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03605" marR="5080" indent="-89154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Moving </a:t>
            </a:r>
            <a:r>
              <a:rPr dirty="0"/>
              <a:t>“Research”</a:t>
            </a:r>
            <a:r>
              <a:rPr dirty="0" spc="-75"/>
              <a:t> </a:t>
            </a:r>
            <a:r>
              <a:rPr dirty="0" spc="-5"/>
              <a:t>from  Singular to</a:t>
            </a:r>
            <a:r>
              <a:rPr dirty="0" spc="-15"/>
              <a:t> </a:t>
            </a:r>
            <a:r>
              <a:rPr dirty="0" spc="-5"/>
              <a:t>Plural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569409"/>
            <a:ext cx="7849234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3200" spc="-5">
                <a:latin typeface="Times New Roman"/>
                <a:cs typeface="Times New Roman"/>
              </a:rPr>
              <a:t>How might we co-construct/co-design research  with our school and community-based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partners?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7788" y="313308"/>
            <a:ext cx="6546850" cy="10007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09520" marR="5080" indent="-2497455">
              <a:lnSpc>
                <a:spcPct val="100000"/>
              </a:lnSpc>
              <a:spcBef>
                <a:spcPts val="95"/>
              </a:spcBef>
            </a:pPr>
            <a:r>
              <a:rPr dirty="0" sz="3200" spc="-5">
                <a:latin typeface="Times New Roman"/>
                <a:cs typeface="Times New Roman"/>
              </a:rPr>
              <a:t>Incorporating Community in a Grant  </a:t>
            </a:r>
            <a:r>
              <a:rPr dirty="0" sz="3200" spc="-10">
                <a:latin typeface="Times New Roman"/>
                <a:cs typeface="Times New Roman"/>
              </a:rPr>
              <a:t>Proposal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08940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dirty="0" spc="-5"/>
              <a:t>Incorporate Community at </a:t>
            </a:r>
            <a:r>
              <a:rPr dirty="0"/>
              <a:t>the </a:t>
            </a:r>
            <a:r>
              <a:rPr dirty="0" spc="-5"/>
              <a:t>very</a:t>
            </a:r>
            <a:r>
              <a:rPr dirty="0" spc="15"/>
              <a:t> </a:t>
            </a:r>
            <a:r>
              <a:rPr dirty="0" spc="-5"/>
              <a:t>beginning</a:t>
            </a:r>
          </a:p>
          <a:p>
            <a:pPr lvl="1" marL="809625" marR="574040" indent="-285750">
              <a:lnSpc>
                <a:spcPct val="80000"/>
              </a:lnSpc>
              <a:spcBef>
                <a:spcPts val="685"/>
              </a:spcBef>
              <a:buFont typeface="Arial"/>
              <a:buChar char="–"/>
              <a:tabLst>
                <a:tab pos="809625" algn="l"/>
              </a:tabLst>
            </a:pPr>
            <a:r>
              <a:rPr dirty="0" sz="2800" spc="-20">
                <a:latin typeface="Times New Roman"/>
                <a:cs typeface="Times New Roman"/>
              </a:rPr>
              <a:t>Preferably,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community should </a:t>
            </a:r>
            <a:r>
              <a:rPr dirty="0" sz="2800">
                <a:latin typeface="Times New Roman"/>
                <a:cs typeface="Times New Roman"/>
              </a:rPr>
              <a:t>be </a:t>
            </a:r>
            <a:r>
              <a:rPr dirty="0" sz="2800" spc="-5">
                <a:latin typeface="Times New Roman"/>
                <a:cs typeface="Times New Roman"/>
              </a:rPr>
              <a:t>part </a:t>
            </a:r>
            <a:r>
              <a:rPr dirty="0" sz="2800">
                <a:latin typeface="Times New Roman"/>
                <a:cs typeface="Times New Roman"/>
              </a:rPr>
              <a:t>of  </a:t>
            </a:r>
            <a:r>
              <a:rPr dirty="0" sz="2800" spc="-5">
                <a:latin typeface="Times New Roman"/>
                <a:cs typeface="Times New Roman"/>
              </a:rPr>
              <a:t>developing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proposal</a:t>
            </a:r>
            <a:endParaRPr sz="2800">
              <a:latin typeface="Times New Roman"/>
              <a:cs typeface="Times New Roman"/>
            </a:endParaRPr>
          </a:p>
          <a:p>
            <a:pPr marL="408940" marR="62865" indent="-342265">
              <a:lnSpc>
                <a:spcPct val="80000"/>
              </a:lnSpc>
              <a:spcBef>
                <a:spcPts val="730"/>
              </a:spcBef>
              <a:buFont typeface="Arial"/>
              <a:buChar char="•"/>
              <a:tabLst>
                <a:tab pos="408940" algn="l"/>
                <a:tab pos="409575" algn="l"/>
              </a:tabLst>
            </a:pPr>
            <a:r>
              <a:rPr dirty="0" spc="-5"/>
              <a:t>Community Engagement should </a:t>
            </a:r>
            <a:r>
              <a:rPr dirty="0"/>
              <a:t>be </a:t>
            </a:r>
            <a:r>
              <a:rPr dirty="0" spc="-5"/>
              <a:t>described  throughout </a:t>
            </a:r>
            <a:r>
              <a:rPr dirty="0"/>
              <a:t>the </a:t>
            </a:r>
            <a:r>
              <a:rPr dirty="0" spc="-5"/>
              <a:t>proposal and </a:t>
            </a:r>
            <a:r>
              <a:rPr dirty="0"/>
              <a:t>not </a:t>
            </a:r>
            <a:r>
              <a:rPr dirty="0" spc="-5"/>
              <a:t>as “just an  add</a:t>
            </a:r>
            <a:r>
              <a:rPr dirty="0" spc="-10"/>
              <a:t> </a:t>
            </a:r>
            <a:r>
              <a:rPr dirty="0"/>
              <a:t>on”</a:t>
            </a:r>
          </a:p>
          <a:p>
            <a:pPr lvl="1" marL="809625" indent="-28575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809625" algn="l"/>
              </a:tabLst>
            </a:pPr>
            <a:r>
              <a:rPr dirty="0" sz="2800" spc="-5">
                <a:latin typeface="Times New Roman"/>
                <a:cs typeface="Times New Roman"/>
              </a:rPr>
              <a:t>Significance</a:t>
            </a:r>
            <a:endParaRPr sz="2800">
              <a:latin typeface="Times New Roman"/>
              <a:cs typeface="Times New Roman"/>
            </a:endParaRPr>
          </a:p>
          <a:p>
            <a:pPr lvl="1" marL="809625" indent="-285750">
              <a:lnSpc>
                <a:spcPts val="3354"/>
              </a:lnSpc>
              <a:buFont typeface="Arial"/>
              <a:buChar char="–"/>
              <a:tabLst>
                <a:tab pos="809625" algn="l"/>
              </a:tabLst>
            </a:pPr>
            <a:r>
              <a:rPr dirty="0" sz="2800" spc="-5">
                <a:latin typeface="Times New Roman"/>
                <a:cs typeface="Times New Roman"/>
              </a:rPr>
              <a:t>Innovation</a:t>
            </a:r>
            <a:endParaRPr sz="2800">
              <a:latin typeface="Times New Roman"/>
              <a:cs typeface="Times New Roman"/>
            </a:endParaRPr>
          </a:p>
          <a:p>
            <a:pPr lvl="1" marL="808990" indent="-285115">
              <a:lnSpc>
                <a:spcPts val="3715"/>
              </a:lnSpc>
              <a:buFont typeface="Arial"/>
              <a:buChar char="–"/>
              <a:tabLst>
                <a:tab pos="809625" algn="l"/>
              </a:tabLst>
            </a:pPr>
            <a:r>
              <a:rPr dirty="0" sz="3100" spc="-5">
                <a:latin typeface="Times New Roman"/>
                <a:cs typeface="Times New Roman"/>
              </a:rPr>
              <a:t>Approach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6575" marR="5080" indent="-52451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Bottom </a:t>
            </a:r>
            <a:r>
              <a:rPr dirty="0"/>
              <a:t>lines </a:t>
            </a:r>
            <a:r>
              <a:rPr dirty="0" spc="-5"/>
              <a:t>for More </a:t>
            </a:r>
            <a:r>
              <a:rPr dirty="0"/>
              <a:t>Effective </a:t>
            </a:r>
            <a:r>
              <a:rPr dirty="0" spc="-5"/>
              <a:t>Community  Engagement </a:t>
            </a:r>
            <a:r>
              <a:rPr dirty="0"/>
              <a:t>&amp; </a:t>
            </a:r>
            <a:r>
              <a:rPr dirty="0" spc="-5"/>
              <a:t>Educational</a:t>
            </a:r>
            <a:r>
              <a:rPr dirty="0" spc="15"/>
              <a:t> </a:t>
            </a:r>
            <a:r>
              <a:rPr dirty="0" spc="-5"/>
              <a:t>Outreach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1250"/>
            <a:ext cx="7817484" cy="406400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Find </a:t>
            </a:r>
            <a:r>
              <a:rPr dirty="0" sz="2800" b="1">
                <a:latin typeface="Times New Roman"/>
                <a:cs typeface="Times New Roman"/>
              </a:rPr>
              <a:t>a </a:t>
            </a:r>
            <a:r>
              <a:rPr dirty="0" sz="2800" spc="-5" b="1">
                <a:latin typeface="Times New Roman"/>
                <a:cs typeface="Times New Roman"/>
              </a:rPr>
              <a:t>relationships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broker</a:t>
            </a:r>
            <a:endParaRPr sz="2800">
              <a:latin typeface="Times New Roman"/>
              <a:cs typeface="Times New Roman"/>
            </a:endParaRPr>
          </a:p>
          <a:p>
            <a:pPr lvl="1" marL="755015" indent="-285115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10">
                <a:latin typeface="Times New Roman"/>
                <a:cs typeface="Times New Roman"/>
              </a:rPr>
              <a:t>Office </a:t>
            </a:r>
            <a:r>
              <a:rPr dirty="0" sz="2000" spc="-5">
                <a:latin typeface="Times New Roman"/>
                <a:cs typeface="Times New Roman"/>
              </a:rPr>
              <a:t>for Education Innovations &amp; Community Partnerships,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CECH</a:t>
            </a:r>
            <a:endParaRPr sz="2000">
              <a:latin typeface="Times New Roman"/>
              <a:cs typeface="Times New Roman"/>
            </a:endParaRPr>
          </a:p>
          <a:p>
            <a:pPr lvl="1" marL="755015" indent="-28511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Assistant &amp; Associate Deans in your</a:t>
            </a:r>
            <a:r>
              <a:rPr dirty="0" sz="2000" spc="-15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college</a:t>
            </a:r>
            <a:endParaRPr sz="2000">
              <a:latin typeface="Times New Roman"/>
              <a:cs typeface="Times New Roman"/>
            </a:endParaRPr>
          </a:p>
          <a:p>
            <a:pPr lvl="1" marL="755015" indent="-28511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Equity &amp; Inclusion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officer</a:t>
            </a:r>
            <a:endParaRPr sz="2000">
              <a:latin typeface="Times New Roman"/>
              <a:cs typeface="Times New Roman"/>
            </a:endParaRPr>
          </a:p>
          <a:p>
            <a:pPr lvl="1" marL="755015" indent="-28511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K-12 outreach in your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college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Look </a:t>
            </a:r>
            <a:r>
              <a:rPr dirty="0" sz="2800" b="1">
                <a:latin typeface="Times New Roman"/>
                <a:cs typeface="Times New Roman"/>
              </a:rPr>
              <a:t>for existing </a:t>
            </a:r>
            <a:r>
              <a:rPr dirty="0" sz="2800" spc="-5" b="1">
                <a:latin typeface="Times New Roman"/>
                <a:cs typeface="Times New Roman"/>
              </a:rPr>
              <a:t>partnerships </a:t>
            </a:r>
            <a:r>
              <a:rPr dirty="0" sz="2800" b="1">
                <a:latin typeface="Times New Roman"/>
                <a:cs typeface="Times New Roman"/>
              </a:rPr>
              <a:t>and</a:t>
            </a:r>
            <a:r>
              <a:rPr dirty="0" sz="2800" spc="-10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synergies</a:t>
            </a:r>
            <a:endParaRPr sz="2800">
              <a:latin typeface="Times New Roman"/>
              <a:cs typeface="Times New Roman"/>
            </a:endParaRPr>
          </a:p>
          <a:p>
            <a:pPr lvl="1" marL="755015" indent="-285115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Next Lives Here Strategic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Direction</a:t>
            </a:r>
            <a:endParaRPr sz="2000">
              <a:latin typeface="Times New Roman"/>
              <a:cs typeface="Times New Roman"/>
            </a:endParaRPr>
          </a:p>
          <a:p>
            <a:pPr lvl="1" marL="755015" marR="5080" indent="-285115">
              <a:lnSpc>
                <a:spcPts val="2160"/>
              </a:lnSpc>
              <a:spcBef>
                <a:spcPts val="509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Example: UC Scholars Academy: CPS Strong Readiness Partnership,  </a:t>
            </a:r>
            <a:r>
              <a:rPr dirty="0" sz="2000" spc="-10">
                <a:latin typeface="Times New Roman"/>
                <a:cs typeface="Times New Roman"/>
              </a:rPr>
              <a:t>CECH; </a:t>
            </a:r>
            <a:r>
              <a:rPr dirty="0" sz="2000" spc="-5">
                <a:latin typeface="Times New Roman"/>
                <a:cs typeface="Times New Roman"/>
              </a:rPr>
              <a:t>Greater Cincinnati </a:t>
            </a:r>
            <a:r>
              <a:rPr dirty="0" sz="2000" spc="-10">
                <a:latin typeface="Times New Roman"/>
                <a:cs typeface="Times New Roman"/>
              </a:rPr>
              <a:t>STEM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Collaborative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 spc="-90" b="1">
                <a:latin typeface="Times New Roman"/>
                <a:cs typeface="Times New Roman"/>
              </a:rPr>
              <a:t>Tap </a:t>
            </a:r>
            <a:r>
              <a:rPr dirty="0" sz="2800" b="1">
                <a:latin typeface="Times New Roman"/>
                <a:cs typeface="Times New Roman"/>
              </a:rPr>
              <a:t>into </a:t>
            </a:r>
            <a:r>
              <a:rPr dirty="0" sz="2800" spc="-5" b="1">
                <a:latin typeface="Times New Roman"/>
                <a:cs typeface="Times New Roman"/>
              </a:rPr>
              <a:t>existing </a:t>
            </a:r>
            <a:r>
              <a:rPr dirty="0" sz="2800" spc="-15" b="1">
                <a:latin typeface="Times New Roman"/>
                <a:cs typeface="Times New Roman"/>
              </a:rPr>
              <a:t>resources </a:t>
            </a:r>
            <a:r>
              <a:rPr dirty="0" sz="2800" b="1">
                <a:latin typeface="Times New Roman"/>
                <a:cs typeface="Times New Roman"/>
              </a:rPr>
              <a:t>to </a:t>
            </a:r>
            <a:r>
              <a:rPr dirty="0" sz="2800" spc="-5" b="1">
                <a:latin typeface="Times New Roman"/>
                <a:cs typeface="Times New Roman"/>
              </a:rPr>
              <a:t>support</a:t>
            </a:r>
            <a:r>
              <a:rPr dirty="0" sz="2800" spc="5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you</a:t>
            </a:r>
            <a:endParaRPr sz="2800">
              <a:latin typeface="Times New Roman"/>
              <a:cs typeface="Times New Roman"/>
            </a:endParaRPr>
          </a:p>
          <a:p>
            <a:pPr lvl="1" marL="755015" indent="-285115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Example: Evaluation Service </a:t>
            </a:r>
            <a:r>
              <a:rPr dirty="0" sz="2000" spc="-15">
                <a:latin typeface="Times New Roman"/>
                <a:cs typeface="Times New Roman"/>
              </a:rPr>
              <a:t>Center,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CECH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Diana</dc:creator>
  <dc:title>FileNewTemplate</dc:title>
  <dcterms:created xsi:type="dcterms:W3CDTF">2019-07-11T13:19:27Z</dcterms:created>
  <dcterms:modified xsi:type="dcterms:W3CDTF">2019-07-11T13:19:27Z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2019-07-10T00:00:00Z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2019-07-11T00:00:00Z</vt:filetime>
  </property>
</Properties>
</file>