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2"/>
  </p:notesMasterIdLst>
  <p:sldIdLst>
    <p:sldId id="256" r:id="rId5"/>
    <p:sldId id="306" r:id="rId6"/>
    <p:sldId id="308" r:id="rId7"/>
    <p:sldId id="257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5" r:id="rId21"/>
    <p:sldId id="326" r:id="rId22"/>
    <p:sldId id="321" r:id="rId23"/>
    <p:sldId id="322" r:id="rId24"/>
    <p:sldId id="324" r:id="rId25"/>
    <p:sldId id="327" r:id="rId26"/>
    <p:sldId id="328" r:id="rId27"/>
    <p:sldId id="283" r:id="rId28"/>
    <p:sldId id="307" r:id="rId29"/>
    <p:sldId id="305" r:id="rId30"/>
    <p:sldId id="269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0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1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88"/>
    <p:restoredTop sz="86105" autoAdjust="0"/>
  </p:normalViewPr>
  <p:slideViewPr>
    <p:cSldViewPr snapToGrid="0" snapToObjects="1">
      <p:cViewPr varScale="1">
        <p:scale>
          <a:sx n="90" d="100"/>
          <a:sy n="90" d="100"/>
        </p:scale>
        <p:origin x="1620" y="66"/>
      </p:cViewPr>
      <p:guideLst>
        <p:guide pos="3840"/>
        <p:guide orient="horz" pos="20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k, Patrick (clarkpk)" userId="fbcd2839-9072-48c7-b02a-1c1957721704" providerId="ADAL" clId="{B517D8B1-7C71-4241-847E-9AC7574659D3}"/>
    <pc:docChg chg="modSld">
      <pc:chgData name="Clark, Patrick (clarkpk)" userId="fbcd2839-9072-48c7-b02a-1c1957721704" providerId="ADAL" clId="{B517D8B1-7C71-4241-847E-9AC7574659D3}" dt="2019-11-18T20:18:20.571" v="99" actId="20577"/>
      <pc:docMkLst>
        <pc:docMk/>
      </pc:docMkLst>
      <pc:sldChg chg="modSp">
        <pc:chgData name="Clark, Patrick (clarkpk)" userId="fbcd2839-9072-48c7-b02a-1c1957721704" providerId="ADAL" clId="{B517D8B1-7C71-4241-847E-9AC7574659D3}" dt="2019-11-18T20:16:55.102" v="20" actId="20577"/>
        <pc:sldMkLst>
          <pc:docMk/>
          <pc:sldMk cId="625538281" sldId="256"/>
        </pc:sldMkLst>
        <pc:spChg chg="mod">
          <ac:chgData name="Clark, Patrick (clarkpk)" userId="fbcd2839-9072-48c7-b02a-1c1957721704" providerId="ADAL" clId="{B517D8B1-7C71-4241-847E-9AC7574659D3}" dt="2019-11-18T20:16:55.102" v="20" actId="20577"/>
          <ac:spMkLst>
            <pc:docMk/>
            <pc:sldMk cId="625538281" sldId="256"/>
            <ac:spMk id="12" creationId="{0C610010-8881-224C-81CC-8E2604D072F8}"/>
          </ac:spMkLst>
        </pc:spChg>
      </pc:sldChg>
      <pc:sldChg chg="modSp">
        <pc:chgData name="Clark, Patrick (clarkpk)" userId="fbcd2839-9072-48c7-b02a-1c1957721704" providerId="ADAL" clId="{B517D8B1-7C71-4241-847E-9AC7574659D3}" dt="2019-11-18T20:18:20.571" v="99" actId="20577"/>
        <pc:sldMkLst>
          <pc:docMk/>
          <pc:sldMk cId="3096770395" sldId="328"/>
        </pc:sldMkLst>
        <pc:spChg chg="mod">
          <ac:chgData name="Clark, Patrick (clarkpk)" userId="fbcd2839-9072-48c7-b02a-1c1957721704" providerId="ADAL" clId="{B517D8B1-7C71-4241-847E-9AC7574659D3}" dt="2019-11-18T20:18:20.571" v="99" actId="20577"/>
          <ac:spMkLst>
            <pc:docMk/>
            <pc:sldMk cId="3096770395" sldId="32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0EDE0-9E22-4436-8A79-87C83341CE9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BA6B4-EAE2-4CD4-9396-136A5B3DF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80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54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71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34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23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top things to look for in an RFP regarding budget: </a:t>
            </a:r>
          </a:p>
          <a:p>
            <a:r>
              <a:rPr lang="en-US" dirty="0"/>
              <a:t>Limits,</a:t>
            </a:r>
            <a:r>
              <a:rPr lang="en-US" baseline="0" dirty="0"/>
              <a:t> both direct &amp; indirect</a:t>
            </a:r>
          </a:p>
          <a:p>
            <a:r>
              <a:rPr lang="en-US" baseline="0" dirty="0"/>
              <a:t>Restrictions on certain types of expenditures – equipment, faculty salaries, travel, etc.</a:t>
            </a:r>
          </a:p>
          <a:p>
            <a:r>
              <a:rPr lang="en-US" baseline="0" dirty="0"/>
              <a:t>Mandated expenditures – student support, investigator effort, etc.</a:t>
            </a:r>
          </a:p>
          <a:p>
            <a:r>
              <a:rPr lang="en-US" baseline="0" dirty="0"/>
              <a:t>Mandated or </a:t>
            </a:r>
            <a:r>
              <a:rPr lang="en-US" baseline="0" dirty="0" err="1"/>
              <a:t>unallowed</a:t>
            </a:r>
            <a:r>
              <a:rPr lang="en-US" baseline="0" dirty="0"/>
              <a:t> cost share</a:t>
            </a:r>
          </a:p>
          <a:p>
            <a:r>
              <a:rPr lang="en-US" baseline="0" dirty="0"/>
              <a:t>Other?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2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90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59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971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36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20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50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745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32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33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21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67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69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10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68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BA6B4-EAE2-4CD4-9396-136A5B3DFC7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8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6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6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1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>
            <a:spLocks noGrp="1"/>
          </p:cNvSpPr>
          <p:nvPr>
            <p:ph type="body" idx="1"/>
          </p:nvPr>
        </p:nvSpPr>
        <p:spPr>
          <a:xfrm>
            <a:off x="892969" y="892969"/>
            <a:ext cx="10406063" cy="50720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897163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11259456" cy="825046"/>
          </a:xfrm>
        </p:spPr>
        <p:txBody>
          <a:bodyPr>
            <a:normAutofit/>
          </a:bodyPr>
          <a:lstStyle>
            <a:lvl1pPr>
              <a:defRPr sz="3600" u="sng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10896600" cy="381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1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7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8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3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3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6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11259456" cy="825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66800"/>
            <a:ext cx="108966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58ABD-B7D0-E84D-B444-C0F92E7BC1E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B461E-1A61-0240-B973-74B0FCE0F76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AA0FAD-2F08-9C42-9764-DC52A0FC514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258" y="5623560"/>
            <a:ext cx="10731483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14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43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how2.uc.edu/" TargetMode="External"/><Relationship Id="rId2" Type="http://schemas.openxmlformats.org/officeDocument/2006/relationships/hyperlink" Target="http://research.uc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srch-webserver.uc.edu/" TargetMode="External"/><Relationship Id="rId5" Type="http://schemas.openxmlformats.org/officeDocument/2006/relationships/hyperlink" Target="http://research.uc.edu/funding/spin" TargetMode="External"/><Relationship Id="rId4" Type="http://schemas.openxmlformats.org/officeDocument/2006/relationships/hyperlink" Target="http://researchdirectory.uc.edu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research.uc.edu/funding/overview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61D2358-58BC-5C47-BDF9-028CD11F7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85568"/>
            <a:ext cx="9144000" cy="2387600"/>
          </a:xfrm>
        </p:spPr>
        <p:txBody>
          <a:bodyPr>
            <a:noAutofit/>
          </a:bodyPr>
          <a:lstStyle/>
          <a:p>
            <a:r>
              <a:rPr lang="en-US" sz="3600" dirty="0"/>
              <a:t>Office of Research</a:t>
            </a:r>
            <a:br>
              <a:rPr lang="en-US" sz="3600" dirty="0"/>
            </a:br>
            <a:r>
              <a:rPr lang="en-US" sz="3600" dirty="0"/>
              <a:t>Research Development and Support Series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Advanced Budgeting for Sponsored Programs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C610010-8881-224C-81CC-8E2604D07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20973"/>
            <a:ext cx="9144000" cy="1655762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j-lt"/>
              </a:rPr>
              <a:t>Monday, November 18, 2019 9:30 AM</a:t>
            </a:r>
          </a:p>
          <a:p>
            <a:r>
              <a:rPr lang="en-US" sz="3200" b="1" dirty="0">
                <a:latin typeface="+mj-lt"/>
              </a:rPr>
              <a:t>University Hall 454</a:t>
            </a:r>
          </a:p>
        </p:txBody>
      </p:sp>
    </p:spTree>
    <p:extLst>
      <p:ext uri="{BB962C8B-B14F-4D97-AF65-F5344CB8AC3E}">
        <p14:creationId xmlns:p14="http://schemas.microsoft.com/office/powerpoint/2010/main" val="625538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Aid vs Student Wages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Scholarships and Stipends are student aid, they may affect a student’s eligibility for other types of aid – scholarship limits, loan limits, etc. </a:t>
            </a:r>
          </a:p>
          <a:p>
            <a:r>
              <a:rPr lang="en-US" dirty="0">
                <a:latin typeface="+mj-lt"/>
              </a:rPr>
              <a:t>Wages may also have an effect on student aid</a:t>
            </a:r>
          </a:p>
          <a:p>
            <a:r>
              <a:rPr lang="en-US" dirty="0">
                <a:latin typeface="+mj-lt"/>
              </a:rPr>
              <a:t>It is the student’s responsibility to understand their aid, restrictions, etc.</a:t>
            </a:r>
          </a:p>
          <a:p>
            <a:r>
              <a:rPr lang="en-US" dirty="0">
                <a:latin typeface="+mj-lt"/>
              </a:rPr>
              <a:t>It is the PI’s responsibility to inform the student whether they will be employed (Student Worker) or receiving aid (Scholarships/ Stipends)</a:t>
            </a:r>
          </a:p>
          <a:p>
            <a:r>
              <a:rPr lang="en-US" i="1" dirty="0">
                <a:latin typeface="+mj-lt"/>
              </a:rPr>
              <a:t>Hint: If a sponsored program is designed specifically to provide funding for students, it is far more likely to be aid, not wages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35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Cost Sharing is a </a:t>
            </a:r>
            <a:r>
              <a:rPr lang="en-US" b="1" i="1" dirty="0">
                <a:latin typeface="+mj-lt"/>
              </a:rPr>
              <a:t>commitment</a:t>
            </a:r>
            <a:r>
              <a:rPr lang="en-US" dirty="0">
                <a:latin typeface="+mj-lt"/>
              </a:rPr>
              <a:t> by the University to pay a portion of the costs of a sponsored project</a:t>
            </a:r>
          </a:p>
          <a:p>
            <a:pPr lvl="1"/>
            <a:r>
              <a:rPr lang="en-US" dirty="0">
                <a:latin typeface="+mj-lt"/>
              </a:rPr>
              <a:t>The University makes a contribution to every project; when that contribution is quantified and tracked, it is a cost share</a:t>
            </a:r>
          </a:p>
          <a:p>
            <a:pPr marL="457200" lvl="1" indent="0">
              <a:buNone/>
            </a:pP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Cost sharing may be mandatory (required by the sponsor) or voluntary</a:t>
            </a:r>
          </a:p>
          <a:p>
            <a:pPr lvl="1"/>
            <a:r>
              <a:rPr lang="en-US" dirty="0">
                <a:latin typeface="+mj-lt"/>
              </a:rPr>
              <a:t>Voluntary cost sharing is often discouraged by sponsors</a:t>
            </a:r>
          </a:p>
          <a:p>
            <a:pPr lvl="1"/>
            <a:r>
              <a:rPr lang="en-US" dirty="0">
                <a:latin typeface="+mj-lt"/>
              </a:rPr>
              <a:t>Some federal agencies do not allow it</a:t>
            </a:r>
          </a:p>
          <a:p>
            <a:pPr lvl="1"/>
            <a:r>
              <a:rPr lang="en-US" dirty="0">
                <a:latin typeface="+mj-lt"/>
              </a:rPr>
              <a:t>If a sponsor expects cost sharing, they are usually not shy about letting you know!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72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When cost sharing is mandatory, it is important to understand what type of cost sharing are acceptable to the sponsor: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+mj-lt"/>
              </a:rPr>
              <a:t>In-kind </a:t>
            </a:r>
            <a:r>
              <a:rPr lang="en-US" dirty="0">
                <a:latin typeface="+mj-lt"/>
              </a:rPr>
              <a:t>cost</a:t>
            </a:r>
            <a:r>
              <a:rPr lang="en-US" b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sharing are contributions made from existing materials, space, or initiatives.  Could include use of university equipment or other resources, reduced F&amp;A, even money spent on other sponsored programs in some cases</a:t>
            </a:r>
          </a:p>
          <a:p>
            <a:pPr marL="914400" lvl="2" indent="0">
              <a:buNone/>
            </a:pPr>
            <a:endParaRPr lang="en-US" sz="2400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latin typeface="+mj-lt"/>
              </a:rPr>
              <a:t>Cash</a:t>
            </a:r>
            <a:r>
              <a:rPr lang="en-US" dirty="0">
                <a:latin typeface="+mj-lt"/>
              </a:rPr>
              <a:t> cost sharing is a commitment of funds directly to pay for elements of the project (common with equipment grants, for example)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i="1" dirty="0">
                <a:latin typeface="+mj-lt"/>
              </a:rPr>
              <a:t>The university prefers to make in-kind cost sharing commitments over cash commitments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264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If your budget includes cost sharing, you must determine, before you submit, where the cost sharing will come from – and ensure you have approval for the commitment</a:t>
            </a:r>
          </a:p>
          <a:p>
            <a:pPr lvl="1"/>
            <a:r>
              <a:rPr lang="en-US" dirty="0">
                <a:latin typeface="+mj-lt"/>
              </a:rPr>
              <a:t>The Office of Research provides cost sharing support for some projects. A formal request must be made to the VP for Research for this support</a:t>
            </a:r>
          </a:p>
          <a:p>
            <a:pPr lvl="1"/>
            <a:r>
              <a:rPr lang="en-US" dirty="0">
                <a:latin typeface="+mj-lt"/>
              </a:rPr>
              <a:t>Your college dean or your department head may be willing to provide cost sharing support. Specific procedures will vary by area</a:t>
            </a:r>
          </a:p>
          <a:p>
            <a:pPr lvl="1"/>
            <a:r>
              <a:rPr lang="en-US" dirty="0">
                <a:latin typeface="+mj-lt"/>
              </a:rPr>
              <a:t>If you submit a proposal budget that includes cost sharing without prior approval from the source of the commitment, we may not be able to accept the award even if it is funded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330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F&amp;A – Rates and Waivers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Many opportunities with mandatory cost sharing will require a letter indicating how the University will provide the commitment</a:t>
            </a:r>
          </a:p>
          <a:p>
            <a:pPr lvl="1"/>
            <a:r>
              <a:rPr lang="en-US" dirty="0">
                <a:latin typeface="+mj-lt"/>
              </a:rPr>
              <a:t>These letters will be signed by the VP Research, Provost, or other cognizant authority that is responsible for the commitment, be it in-kind or cash</a:t>
            </a:r>
          </a:p>
          <a:p>
            <a:pPr lvl="1"/>
            <a:r>
              <a:rPr lang="en-US" dirty="0">
                <a:latin typeface="+mj-lt"/>
              </a:rPr>
              <a:t>It is essential that these are recognized, and any necessary documentation completed, as early as possible in the process</a:t>
            </a:r>
          </a:p>
          <a:p>
            <a:pPr lvl="1"/>
            <a:r>
              <a:rPr lang="en-US" dirty="0">
                <a:latin typeface="+mj-lt"/>
              </a:rPr>
              <a:t>Cash commitments are a limited resource; if you have a mandatory cash commitment reach out to the appropriate office at the beginning; last-minute requests will rarely be treated favorably.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09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F&amp;A – Rates and Waivers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F&amp;A (indirect, overhead) is a rate applied to sponsored programs to cover support costs – facilities (buildings, power, water, etc.) and administrative (compliance, proposal preparation, accounting, etc.)</a:t>
            </a:r>
          </a:p>
          <a:p>
            <a:pPr lvl="1"/>
            <a:r>
              <a:rPr lang="en-US" dirty="0">
                <a:latin typeface="+mj-lt"/>
              </a:rPr>
              <a:t>The University negotiates F&amp;A rates with the federal government every 4 years; formula is based on support costs divided by direct costs</a:t>
            </a:r>
          </a:p>
          <a:p>
            <a:pPr lvl="1"/>
            <a:r>
              <a:rPr lang="en-US" dirty="0">
                <a:latin typeface="+mj-lt"/>
              </a:rPr>
              <a:t>Some non-federal sponsors honor the negotiated rate; some federal projects have special rates</a:t>
            </a:r>
          </a:p>
          <a:p>
            <a:pPr lvl="1"/>
            <a:r>
              <a:rPr lang="en-US" dirty="0">
                <a:latin typeface="+mj-lt"/>
              </a:rPr>
              <a:t>Many foundations and other non-federal sponsors simply pay a single rate</a:t>
            </a:r>
          </a:p>
          <a:p>
            <a:pPr lvl="1"/>
            <a:r>
              <a:rPr lang="en-US" dirty="0">
                <a:latin typeface="+mj-lt"/>
              </a:rPr>
              <a:t>Current negotiated F&amp;A rates: 60.5% (research), 58% (instruction), 30% (other sponsored activity), 26% (any project performed off-campus)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46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F&amp;A – Rates and Waivers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F&amp;A Rates recover a portion of the costs associated with sponsored programs; they do not generate profit or excess income</a:t>
            </a:r>
          </a:p>
          <a:p>
            <a:r>
              <a:rPr lang="en-US" dirty="0">
                <a:latin typeface="+mj-lt"/>
              </a:rPr>
              <a:t>For most sponsored projects, F&amp;A is calculated and applied in addition to a fixed direct cost limit</a:t>
            </a:r>
          </a:p>
          <a:p>
            <a:r>
              <a:rPr lang="en-US" dirty="0">
                <a:latin typeface="+mj-lt"/>
              </a:rPr>
              <a:t>For projects with a </a:t>
            </a:r>
            <a:r>
              <a:rPr lang="en-US" b="1" i="1" dirty="0">
                <a:latin typeface="+mj-lt"/>
              </a:rPr>
              <a:t>total cost </a:t>
            </a:r>
            <a:r>
              <a:rPr lang="en-US" dirty="0">
                <a:latin typeface="+mj-lt"/>
              </a:rPr>
              <a:t>cap, an F&amp;A Waiver may be requested if application of an allowable F&amp;A rate limits the ability to perform the necessary work</a:t>
            </a:r>
          </a:p>
          <a:p>
            <a:r>
              <a:rPr lang="en-US" dirty="0">
                <a:latin typeface="+mj-lt"/>
              </a:rPr>
              <a:t>Waivers are not generally accepted for projects with a direct cost cap only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72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F&amp;A – Rates and Waivers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Waivers must be applied for during the proposal process, not after the award is issued</a:t>
            </a:r>
          </a:p>
          <a:p>
            <a:r>
              <a:rPr lang="en-US" dirty="0">
                <a:latin typeface="+mj-lt"/>
              </a:rPr>
              <a:t>You do not need a waiver if:</a:t>
            </a:r>
          </a:p>
          <a:p>
            <a:pPr lvl="1"/>
            <a:r>
              <a:rPr lang="en-US" dirty="0">
                <a:latin typeface="+mj-lt"/>
              </a:rPr>
              <a:t>The sponsor publishes a rate lower than our negotiated rate, or publishes a statement that they do not pay F&amp;A at all</a:t>
            </a:r>
          </a:p>
          <a:p>
            <a:r>
              <a:rPr lang="en-US" dirty="0">
                <a:latin typeface="+mj-lt"/>
              </a:rPr>
              <a:t>Waivers are usually granted if any of the following are true:</a:t>
            </a:r>
          </a:p>
          <a:p>
            <a:pPr lvl="1"/>
            <a:r>
              <a:rPr lang="en-US" dirty="0">
                <a:latin typeface="+mj-lt"/>
              </a:rPr>
              <a:t>Non-published statement (e.g. email) from sponsor</a:t>
            </a:r>
          </a:p>
          <a:p>
            <a:pPr lvl="1"/>
            <a:r>
              <a:rPr lang="en-US" dirty="0">
                <a:latin typeface="+mj-lt"/>
              </a:rPr>
              <a:t>Limited available funding, and budget constraints can be demonstrated</a:t>
            </a:r>
          </a:p>
          <a:p>
            <a:pPr lvl="1"/>
            <a:r>
              <a:rPr lang="en-US" dirty="0">
                <a:latin typeface="+mj-lt"/>
              </a:rPr>
              <a:t>Pilot project with potential to generate future research</a:t>
            </a:r>
          </a:p>
          <a:p>
            <a:r>
              <a:rPr lang="en-US" dirty="0">
                <a:latin typeface="+mj-lt"/>
              </a:rPr>
              <a:t>About 100 waivers are submitted each year; almost all are approved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27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F&amp;A – Rates and Waivers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C0E123-1356-45A4-B984-976F3E9E9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633" y="856043"/>
            <a:ext cx="6889897" cy="466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850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of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When preparing a budget, it is essential to keep in mind that any items included in the budget must be </a:t>
            </a:r>
            <a:r>
              <a:rPr lang="en-US" b="1" i="1" dirty="0">
                <a:latin typeface="+mj-lt"/>
              </a:rPr>
              <a:t>allowable</a:t>
            </a:r>
            <a:r>
              <a:rPr lang="en-US" dirty="0">
                <a:latin typeface="+mj-lt"/>
              </a:rPr>
              <a:t>, </a:t>
            </a:r>
            <a:r>
              <a:rPr lang="en-US" b="1" i="1" dirty="0">
                <a:latin typeface="+mj-lt"/>
              </a:rPr>
              <a:t>allocable</a:t>
            </a:r>
            <a:r>
              <a:rPr lang="en-US" dirty="0">
                <a:latin typeface="+mj-lt"/>
              </a:rPr>
              <a:t>, </a:t>
            </a:r>
            <a:r>
              <a:rPr lang="en-US" b="1" i="1" dirty="0">
                <a:latin typeface="+mj-lt"/>
              </a:rPr>
              <a:t>reasonable</a:t>
            </a:r>
            <a:r>
              <a:rPr lang="en-US" dirty="0">
                <a:latin typeface="+mj-lt"/>
              </a:rPr>
              <a:t>, and </a:t>
            </a:r>
            <a:r>
              <a:rPr lang="en-US" b="1" i="1" dirty="0">
                <a:latin typeface="+mj-lt"/>
              </a:rPr>
              <a:t>consistently treated</a:t>
            </a:r>
          </a:p>
          <a:p>
            <a:pPr lvl="1"/>
            <a:r>
              <a:rPr lang="en-US" dirty="0">
                <a:latin typeface="+mj-lt"/>
              </a:rPr>
              <a:t>Allowable – Is this a cost that the sponsor has agreed to pay for? Sponsor guidelines take precedence, but federal rules and laws (both state and federal) may also apply</a:t>
            </a:r>
          </a:p>
          <a:p>
            <a:pPr lvl="1"/>
            <a:r>
              <a:rPr lang="en-US" dirty="0">
                <a:latin typeface="+mj-lt"/>
              </a:rPr>
              <a:t>Allocable – Is this item going to be used specifically for this project? Supplies, travel, equipment, etc. cannot be general purpose</a:t>
            </a:r>
          </a:p>
          <a:p>
            <a:pPr lvl="1"/>
            <a:r>
              <a:rPr lang="en-US" dirty="0">
                <a:latin typeface="+mj-lt"/>
              </a:rPr>
              <a:t>Reasonable – Would a “reasonable person” spend money this way to accomplish the same aim? Buy vs. rent, competitive bidding, etc.</a:t>
            </a:r>
          </a:p>
          <a:p>
            <a:pPr lvl="1"/>
            <a:r>
              <a:rPr lang="en-US" dirty="0">
                <a:latin typeface="+mj-lt"/>
              </a:rPr>
              <a:t>Consistently treated – Like costs must be treated in a like manner</a:t>
            </a:r>
          </a:p>
        </p:txBody>
      </p:sp>
    </p:spTree>
    <p:extLst>
      <p:ext uri="{BB962C8B-B14F-4D97-AF65-F5344CB8AC3E}">
        <p14:creationId xmlns:p14="http://schemas.microsoft.com/office/powerpoint/2010/main" val="3135080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Experts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>
                <a:latin typeface="+mj-lt"/>
              </a:rPr>
              <a:t>Patrick Clark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AVP Operations &amp; Business Intelligence, Office of Research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sz="3500" b="1" dirty="0">
                <a:latin typeface="+mj-lt"/>
              </a:rPr>
              <a:t>Sarah Clift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Proposal Development, Office of Research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sz="3500" b="1" dirty="0">
                <a:latin typeface="+mj-lt"/>
              </a:rPr>
              <a:t>Cindy Treacy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Assistant Director, Grants Office, College of Arts &amp; Sciences</a:t>
            </a:r>
          </a:p>
        </p:txBody>
      </p:sp>
    </p:spTree>
    <p:extLst>
      <p:ext uri="{BB962C8B-B14F-4D97-AF65-F5344CB8AC3E}">
        <p14:creationId xmlns:p14="http://schemas.microsoft.com/office/powerpoint/2010/main" val="983826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of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Consistent treatment of costs: what you can and cannot put in a direct cost budget</a:t>
            </a:r>
          </a:p>
          <a:p>
            <a:pPr lvl="1"/>
            <a:r>
              <a:rPr lang="en-US" dirty="0">
                <a:latin typeface="+mj-lt"/>
              </a:rPr>
              <a:t>When preparing a budget, you must be careful to ensure that you do not budget something as a “Direct cost” that would normally be recovered as part of the F&amp;A rate</a:t>
            </a:r>
          </a:p>
          <a:p>
            <a:pPr lvl="1"/>
            <a:r>
              <a:rPr lang="en-US" dirty="0">
                <a:latin typeface="+mj-lt"/>
              </a:rPr>
              <a:t>This could include facility costs, but also certain personnel</a:t>
            </a:r>
          </a:p>
          <a:p>
            <a:pPr lvl="2"/>
            <a:r>
              <a:rPr lang="en-US" dirty="0">
                <a:latin typeface="+mj-lt"/>
              </a:rPr>
              <a:t>Administrative personnel are the trickiest grey area here</a:t>
            </a:r>
          </a:p>
          <a:p>
            <a:pPr lvl="1"/>
            <a:r>
              <a:rPr lang="en-US" dirty="0">
                <a:latin typeface="+mj-lt"/>
              </a:rPr>
              <a:t>Some sponsors may allow certain costs as part of the direct cost budget in lieu of paying F&amp;A (for example, rental of facilities is an F&amp;A cost; a sponsor that does not pay F&amp;A may pay for the rental cost directly)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92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Pitfalls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Capital equipment</a:t>
            </a:r>
          </a:p>
          <a:p>
            <a:pPr lvl="1"/>
            <a:r>
              <a:rPr lang="en-US" dirty="0">
                <a:latin typeface="+mj-lt"/>
              </a:rPr>
              <a:t>Only applies to physical objects with an acquisition cost of at least $5,000 and a useful life of at least 1 year OR</a:t>
            </a:r>
          </a:p>
          <a:p>
            <a:pPr lvl="1"/>
            <a:r>
              <a:rPr lang="en-US" dirty="0">
                <a:latin typeface="+mj-lt"/>
              </a:rPr>
              <a:t>Software with an acquisition cost of at least $100,000 and a useful life of at least  1 year</a:t>
            </a:r>
          </a:p>
          <a:p>
            <a:pPr lvl="1"/>
            <a:r>
              <a:rPr lang="en-US" dirty="0">
                <a:latin typeface="+mj-lt"/>
              </a:rPr>
              <a:t>Components that are essential to the operation of a machine may be capitalized with the main device as a single asset</a:t>
            </a:r>
          </a:p>
          <a:p>
            <a:pPr lvl="1"/>
            <a:r>
              <a:rPr lang="en-US" dirty="0">
                <a:latin typeface="+mj-lt"/>
              </a:rPr>
              <a:t>Capital items do NOT generate F&amp;A; non-capital items (e.g. most computers, lab supplies, etc.) DO generate F&amp;A</a:t>
            </a:r>
          </a:p>
          <a:p>
            <a:pPr lvl="1"/>
            <a:r>
              <a:rPr lang="en-US" dirty="0">
                <a:latin typeface="+mj-lt"/>
              </a:rPr>
              <a:t>Mis categorizing equipment can have negative effects on your budget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41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Pitfalls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Travel</a:t>
            </a:r>
          </a:p>
          <a:p>
            <a:pPr lvl="1"/>
            <a:r>
              <a:rPr lang="en-US" dirty="0">
                <a:latin typeface="+mj-lt"/>
              </a:rPr>
              <a:t>Travel must always be specifically to advance the aims of the project, and must take place during the period of performance of the award</a:t>
            </a:r>
          </a:p>
          <a:p>
            <a:pPr lvl="2"/>
            <a:r>
              <a:rPr lang="en-US" dirty="0">
                <a:latin typeface="+mj-lt"/>
              </a:rPr>
              <a:t>In a recent federal audit, the sole finding against UC involved a travel violation</a:t>
            </a:r>
          </a:p>
          <a:p>
            <a:pPr lvl="1"/>
            <a:r>
              <a:rPr lang="en-US" dirty="0">
                <a:latin typeface="+mj-lt"/>
              </a:rPr>
              <a:t>When budgeting travel, remember that federal laws may impact the cost of travel, particularly international travel</a:t>
            </a:r>
          </a:p>
          <a:p>
            <a:pPr lvl="2"/>
            <a:r>
              <a:rPr lang="en-US" dirty="0">
                <a:latin typeface="+mj-lt"/>
              </a:rPr>
              <a:t>Fly America Act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394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Pitfalls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Competitive bidding</a:t>
            </a:r>
          </a:p>
          <a:p>
            <a:pPr lvl="1"/>
            <a:r>
              <a:rPr lang="en-US" dirty="0">
                <a:latin typeface="+mj-lt"/>
              </a:rPr>
              <a:t>If you budget for purchases above certain dollar thresholds, you may be required to solicit competitive bids or quotes</a:t>
            </a:r>
          </a:p>
          <a:p>
            <a:pPr lvl="1"/>
            <a:r>
              <a:rPr lang="en-US" dirty="0">
                <a:latin typeface="+mj-lt"/>
              </a:rPr>
              <a:t>Quotes/bids are not required during the budget/application process, but may be needed when it is time to purchase, so you need to be prepared</a:t>
            </a:r>
          </a:p>
          <a:p>
            <a:pPr lvl="1"/>
            <a:r>
              <a:rPr lang="en-US" dirty="0">
                <a:latin typeface="+mj-lt"/>
              </a:rPr>
              <a:t>Just because you included an item in the budget does not exempt you from purchasing rules</a:t>
            </a:r>
          </a:p>
          <a:p>
            <a:pPr lvl="1"/>
            <a:r>
              <a:rPr lang="en-US" dirty="0">
                <a:latin typeface="+mj-lt"/>
              </a:rPr>
              <a:t>Current federal “micro-purchase” threshold for UC is $15,000 for purchases and $30,000 for personal service contracts </a:t>
            </a:r>
            <a:r>
              <a:rPr lang="en-US">
                <a:latin typeface="+mj-lt"/>
              </a:rPr>
              <a:t>(consultants); </a:t>
            </a:r>
            <a:r>
              <a:rPr lang="en-US" dirty="0">
                <a:latin typeface="+mj-lt"/>
              </a:rPr>
              <a:t>subawards are exempt</a:t>
            </a:r>
          </a:p>
          <a:p>
            <a:pPr lvl="1"/>
            <a:r>
              <a:rPr lang="en-US" dirty="0">
                <a:latin typeface="+mj-lt"/>
              </a:rPr>
              <a:t>Most competitive bidding will involve purchase of equipment</a:t>
            </a:r>
          </a:p>
          <a:p>
            <a:pPr lvl="1"/>
            <a:r>
              <a:rPr lang="en-US" dirty="0">
                <a:latin typeface="+mj-lt"/>
              </a:rPr>
              <a:t>Sole Source Justifications can be used if a service or product is only available from a single potential vendor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7703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D295A9-1F36-3E4A-9A41-5B0CA8D1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Research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E21AE-527E-1C4F-B38E-BAE4026E4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867" y="935180"/>
            <a:ext cx="11002241" cy="4592783"/>
          </a:xfrm>
        </p:spPr>
        <p:txBody>
          <a:bodyPr>
            <a:normAutofit/>
          </a:bodyPr>
          <a:lstStyle/>
          <a:p>
            <a:pPr marL="233363" indent="0">
              <a:spcBef>
                <a:spcPts val="1200"/>
              </a:spcBef>
              <a:buNone/>
            </a:pPr>
            <a:r>
              <a:rPr lang="en-US" sz="2400" dirty="0">
                <a:latin typeface="+mj-lt"/>
              </a:rPr>
              <a:t>Office of Research Web Site </a:t>
            </a:r>
            <a:r>
              <a:rPr lang="en-US" sz="1900" dirty="0">
                <a:latin typeface="+mj-lt"/>
              </a:rPr>
              <a:t>(</a:t>
            </a:r>
            <a:r>
              <a:rPr lang="en-US" sz="1900" dirty="0"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research.uc.edu</a:t>
            </a:r>
            <a:r>
              <a:rPr lang="en-US" sz="1900" dirty="0">
                <a:latin typeface="+mj-lt"/>
              </a:rPr>
              <a:t>)</a:t>
            </a:r>
          </a:p>
          <a:p>
            <a:pPr marL="233363" indent="0">
              <a:spcBef>
                <a:spcPts val="1200"/>
              </a:spcBef>
              <a:buNone/>
            </a:pPr>
            <a:r>
              <a:rPr lang="en-US" sz="2400" dirty="0">
                <a:latin typeface="+mj-lt"/>
              </a:rPr>
              <a:t>Office of Research How2 </a:t>
            </a:r>
            <a:r>
              <a:rPr lang="en-US" sz="1900" dirty="0">
                <a:latin typeface="+mj-lt"/>
              </a:rPr>
              <a:t>(</a:t>
            </a:r>
            <a:r>
              <a:rPr lang="en-US" sz="1900" dirty="0"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researchhow2.uc.edu</a:t>
            </a:r>
            <a:r>
              <a:rPr lang="en-US" sz="1900" dirty="0">
                <a:latin typeface="+mj-lt"/>
              </a:rPr>
              <a:t>)</a:t>
            </a:r>
          </a:p>
          <a:p>
            <a:pPr marL="233363" indent="0">
              <a:spcBef>
                <a:spcPts val="1200"/>
              </a:spcBef>
              <a:buNone/>
            </a:pPr>
            <a:r>
              <a:rPr lang="en-US" sz="2400" dirty="0">
                <a:latin typeface="+mj-lt"/>
              </a:rPr>
              <a:t>Research Directory </a:t>
            </a:r>
            <a:r>
              <a:rPr lang="en-US" sz="1900" dirty="0">
                <a:latin typeface="+mj-lt"/>
              </a:rPr>
              <a:t>(</a:t>
            </a:r>
            <a:r>
              <a:rPr lang="en-US" sz="1900" dirty="0"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researchdirectory.uc.edu</a:t>
            </a:r>
            <a:r>
              <a:rPr lang="en-US" sz="1900" dirty="0">
                <a:latin typeface="+mj-lt"/>
              </a:rPr>
              <a:t>) – Ohio Department of Higher Education – Ohio Innovation Exchange (</a:t>
            </a:r>
            <a:r>
              <a:rPr lang="en-US" sz="1900" dirty="0" err="1">
                <a:latin typeface="+mj-lt"/>
              </a:rPr>
              <a:t>OIEx</a:t>
            </a:r>
            <a:r>
              <a:rPr lang="en-US" sz="1900" dirty="0">
                <a:latin typeface="+mj-lt"/>
              </a:rPr>
              <a:t>)</a:t>
            </a:r>
          </a:p>
          <a:p>
            <a:pPr marL="233363" indent="0">
              <a:spcBef>
                <a:spcPts val="1200"/>
              </a:spcBef>
              <a:buNone/>
            </a:pPr>
            <a:r>
              <a:rPr lang="en-US" sz="2400" dirty="0">
                <a:latin typeface="+mj-lt"/>
              </a:rPr>
              <a:t>SPIN </a:t>
            </a:r>
            <a:r>
              <a:rPr lang="en-US" sz="1900" dirty="0">
                <a:latin typeface="+mj-lt"/>
              </a:rPr>
              <a:t>(</a:t>
            </a:r>
            <a:r>
              <a:rPr lang="en-US" sz="1900" dirty="0" err="1"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research.uc.edu</a:t>
            </a:r>
            <a:r>
              <a:rPr lang="en-US" sz="1900" dirty="0"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/funding/spin</a:t>
            </a:r>
            <a:r>
              <a:rPr lang="en-US" sz="1900" dirty="0">
                <a:latin typeface="+mj-lt"/>
              </a:rPr>
              <a:t>)</a:t>
            </a:r>
          </a:p>
          <a:p>
            <a:pPr marL="233363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2400" dirty="0">
                <a:latin typeface="+mj-lt"/>
              </a:rPr>
              <a:t>Limited Submissions (</a:t>
            </a:r>
            <a:r>
              <a:rPr lang="en-US" sz="1900" dirty="0">
                <a:latin typeface="+mj-lt"/>
              </a:rPr>
              <a:t>via web portal (</a:t>
            </a:r>
            <a:r>
              <a:rPr lang="en-US" sz="1900" dirty="0"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rsrch-webserver.uc.edu/</a:t>
            </a:r>
            <a:r>
              <a:rPr lang="en-US" sz="1900" dirty="0">
                <a:latin typeface="+mj-lt"/>
              </a:rPr>
              <a:t>)) Two types – faculty research </a:t>
            </a:r>
            <a:r>
              <a:rPr lang="en-US" sz="1900" dirty="0">
                <a:solidFill>
                  <a:prstClr val="black"/>
                </a:solidFill>
                <a:latin typeface="+mj-lt"/>
              </a:rPr>
              <a:t>nominations and research proposals; Selection process dependent on type.</a:t>
            </a:r>
          </a:p>
          <a:p>
            <a:pPr marL="233363" indent="0">
              <a:spcBef>
                <a:spcPts val="1200"/>
              </a:spcBef>
              <a:buNone/>
            </a:pPr>
            <a:endParaRPr lang="en-US" sz="2400" dirty="0"/>
          </a:p>
          <a:p>
            <a:pPr marL="233363" indent="0">
              <a:spcBef>
                <a:spcPts val="1200"/>
              </a:spcBef>
              <a:buNone/>
            </a:pPr>
            <a:endParaRPr lang="en-US" sz="2400" dirty="0"/>
          </a:p>
          <a:p>
            <a:pPr marL="233363" indent="0">
              <a:spcBef>
                <a:spcPts val="120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4637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D295A9-1F36-3E4A-9A41-5B0CA8D1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Research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E21AE-527E-1C4F-B38E-BAE4026E4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879" y="876300"/>
            <a:ext cx="11002241" cy="459278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Internal Funding Opportunities</a:t>
            </a:r>
            <a:endParaRPr lang="en-US" sz="2000" b="1" dirty="0">
              <a:latin typeface="+mj-lt"/>
            </a:endParaRPr>
          </a:p>
          <a:p>
            <a:pPr marL="233363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>
                <a:latin typeface="+mj-lt"/>
              </a:rPr>
              <a:t>Collaborative Research Advancement Grants Program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	Track 1: Pilot Teams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	Track 2: Strategic Teams</a:t>
            </a:r>
          </a:p>
          <a:p>
            <a:pPr marL="233363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>
                <a:latin typeface="+mj-lt"/>
              </a:rPr>
              <a:t>Faculty Bridge Program</a:t>
            </a:r>
          </a:p>
          <a:p>
            <a:pPr marL="233363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>
                <a:latin typeface="+mj-lt"/>
              </a:rPr>
              <a:t>Science Engineering + Art Design (SE+AD) Advancement Grant</a:t>
            </a:r>
          </a:p>
          <a:p>
            <a:pPr marL="233363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>
                <a:latin typeface="+mj-lt"/>
              </a:rPr>
              <a:t>Core Capability Development Grant Program</a:t>
            </a:r>
          </a:p>
          <a:p>
            <a:pPr marL="233363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>
                <a:latin typeface="+mj-lt"/>
              </a:rPr>
              <a:t>Core Equipment Grant Program</a:t>
            </a:r>
          </a:p>
          <a:p>
            <a:pPr marL="233363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800" dirty="0">
                <a:latin typeface="+mj-lt"/>
              </a:rPr>
              <a:t>University Research Council	</a:t>
            </a:r>
          </a:p>
          <a:p>
            <a:pPr marL="690563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+mj-lt"/>
              </a:rPr>
              <a:t>Creative &amp; Performing Arts Cost Support Program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Humanities and Social Sciences Cost Support Program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Faculty Research Cost Support Awards Program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Graduate Student Stipend and Research Cost Awards for Faculty-Student Collaboration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Undergraduate Student Stipend and Research Cost Awards for Faculty-Student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91023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42950" y="892969"/>
            <a:ext cx="10706099" cy="50720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375" dirty="0"/>
          </a:p>
          <a:p>
            <a:pPr marL="0" indent="0" algn="ctr">
              <a:buNone/>
            </a:pPr>
            <a:r>
              <a:rPr lang="en-US" sz="3375" dirty="0">
                <a:latin typeface="+mj-lt"/>
              </a:rPr>
              <a:t>Help us improve!</a:t>
            </a:r>
          </a:p>
          <a:p>
            <a:pPr marL="0" indent="0" algn="ctr">
              <a:buNone/>
            </a:pPr>
            <a:endParaRPr lang="en-US" sz="3375" dirty="0"/>
          </a:p>
          <a:p>
            <a:pPr marL="0" indent="0" algn="ctr">
              <a:buNone/>
            </a:pPr>
            <a:endParaRPr lang="en-US" sz="3375" dirty="0"/>
          </a:p>
        </p:txBody>
      </p:sp>
    </p:spTree>
    <p:extLst>
      <p:ext uri="{BB962C8B-B14F-4D97-AF65-F5344CB8AC3E}">
        <p14:creationId xmlns:p14="http://schemas.microsoft.com/office/powerpoint/2010/main" val="99340624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" y="169408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Discussion and Q/A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6728" y="767196"/>
            <a:ext cx="4058543" cy="4329113"/>
          </a:xfrm>
        </p:spPr>
      </p:pic>
    </p:spTree>
    <p:extLst>
      <p:ext uri="{BB962C8B-B14F-4D97-AF65-F5344CB8AC3E}">
        <p14:creationId xmlns:p14="http://schemas.microsoft.com/office/powerpoint/2010/main" val="708284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Experts in your 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523" y="2133386"/>
            <a:ext cx="11031071" cy="3089904"/>
          </a:xfrm>
        </p:spPr>
        <p:txBody>
          <a:bodyPr vert="horz" lIns="91440" tIns="45720" rIns="91440" bIns="45720" numCol="2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+mj-lt"/>
              </a:rPr>
              <a:t>CEAS</a:t>
            </a:r>
            <a:r>
              <a:rPr lang="en-US" dirty="0">
                <a:latin typeface="+mj-lt"/>
              </a:rPr>
              <a:t>: Carol Ross 558-6498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A&amp;S</a:t>
            </a:r>
            <a:r>
              <a:rPr lang="en-US" dirty="0">
                <a:latin typeface="+mj-lt"/>
              </a:rPr>
              <a:t>: Cindy Treacy 556-3533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          Amy Jones 556-6736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COM</a:t>
            </a:r>
            <a:r>
              <a:rPr lang="en-US" dirty="0">
                <a:latin typeface="+mj-lt"/>
              </a:rPr>
              <a:t>: Steve Manning 558-2045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           Teresa Larkin 558-3551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CECH</a:t>
            </a:r>
            <a:r>
              <a:rPr lang="en-US" dirty="0">
                <a:latin typeface="+mj-lt"/>
              </a:rPr>
              <a:t>: Carole Donnellon 556-5790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John Schwartz 556-1913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CAHS</a:t>
            </a:r>
            <a:r>
              <a:rPr lang="en-US" dirty="0">
                <a:latin typeface="+mj-lt"/>
              </a:rPr>
              <a:t>: Pam Quinlisk 558-9515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PHARM</a:t>
            </a:r>
            <a:r>
              <a:rPr lang="en-US" dirty="0">
                <a:latin typeface="+mj-lt"/>
              </a:rPr>
              <a:t>: Mary Ann Schaefer 558-0716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                CON</a:t>
            </a:r>
            <a:r>
              <a:rPr lang="en-US" dirty="0">
                <a:latin typeface="+mj-lt"/>
              </a:rPr>
              <a:t>: Erin Grant 558-2385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	COB</a:t>
            </a:r>
            <a:r>
              <a:rPr lang="en-US" dirty="0">
                <a:latin typeface="+mj-lt"/>
              </a:rPr>
              <a:t>: Beth Hoff 556-6581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	DAAP</a:t>
            </a:r>
            <a:r>
              <a:rPr lang="en-US" dirty="0">
                <a:latin typeface="+mj-lt"/>
              </a:rPr>
              <a:t>: Tricia Vonderahe 556-1203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	CCM</a:t>
            </a:r>
            <a:r>
              <a:rPr lang="en-US" dirty="0">
                <a:latin typeface="+mj-lt"/>
              </a:rPr>
              <a:t>: Steve McConnell 556-6813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	Blue Ash</a:t>
            </a:r>
            <a:r>
              <a:rPr lang="en-US" dirty="0">
                <a:latin typeface="+mj-lt"/>
              </a:rPr>
              <a:t>: Marc Watson 936-1664</a:t>
            </a:r>
            <a:r>
              <a:rPr lang="en-US" b="1" dirty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	Clermont</a:t>
            </a:r>
            <a:r>
              <a:rPr lang="en-US" dirty="0">
                <a:latin typeface="+mj-lt"/>
              </a:rPr>
              <a:t>: Daniel Solazzo 732-5204</a:t>
            </a:r>
          </a:p>
          <a:p>
            <a:pPr marL="0" indent="0">
              <a:buNone/>
            </a:pPr>
            <a:r>
              <a:rPr lang="en-US" b="1" dirty="0">
                <a:latin typeface="+mj-lt"/>
              </a:rPr>
              <a:t>	</a:t>
            </a:r>
            <a:r>
              <a:rPr lang="en-US" b="1" dirty="0" err="1">
                <a:latin typeface="+mj-lt"/>
              </a:rPr>
              <a:t>OoR</a:t>
            </a:r>
            <a:r>
              <a:rPr lang="en-US" b="1" dirty="0">
                <a:latin typeface="+mj-lt"/>
              </a:rPr>
              <a:t> RDS</a:t>
            </a:r>
            <a:r>
              <a:rPr lang="en-US" dirty="0">
                <a:latin typeface="+mj-lt"/>
              </a:rPr>
              <a:t>: Sarah Clift 558-1417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9069" y="1165227"/>
            <a:ext cx="11255187" cy="8353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3200" dirty="0">
                <a:latin typeface="+mj-lt"/>
              </a:rPr>
              <a:t>Work with Department/College Grant &amp; Business Admins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050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959069"/>
            <a:ext cx="9305597" cy="44320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en-US" sz="2400" dirty="0">
                <a:latin typeface="+mj-lt"/>
              </a:rPr>
              <a:t>Advanced Budgeting Topics:</a:t>
            </a:r>
          </a:p>
          <a:p>
            <a:pPr lvl="1">
              <a:lnSpc>
                <a:spcPct val="100000"/>
              </a:lnSpc>
              <a:spcBef>
                <a:spcPts val="1600"/>
              </a:spcBef>
            </a:pPr>
            <a:r>
              <a:rPr lang="en-US" dirty="0">
                <a:latin typeface="+mj-lt"/>
              </a:rPr>
              <a:t>Consultants / Collaborators / </a:t>
            </a:r>
            <a:r>
              <a:rPr lang="en-US" dirty="0" err="1">
                <a:latin typeface="+mj-lt"/>
              </a:rPr>
              <a:t>Subawardees</a:t>
            </a:r>
            <a:endParaRPr lang="en-US" dirty="0">
              <a:latin typeface="+mj-lt"/>
            </a:endParaRPr>
          </a:p>
          <a:p>
            <a:pPr lvl="1">
              <a:lnSpc>
                <a:spcPct val="100000"/>
              </a:lnSpc>
              <a:spcBef>
                <a:spcPts val="1600"/>
              </a:spcBef>
            </a:pPr>
            <a:r>
              <a:rPr lang="en-US" dirty="0">
                <a:latin typeface="+mj-lt"/>
              </a:rPr>
              <a:t>Student Aid vs Salary and Wages</a:t>
            </a:r>
          </a:p>
          <a:p>
            <a:pPr lvl="1">
              <a:lnSpc>
                <a:spcPct val="100000"/>
              </a:lnSpc>
              <a:spcBef>
                <a:spcPts val="1600"/>
              </a:spcBef>
            </a:pPr>
            <a:r>
              <a:rPr lang="en-US" dirty="0">
                <a:latin typeface="+mj-lt"/>
              </a:rPr>
              <a:t>Cost Sharing</a:t>
            </a:r>
          </a:p>
          <a:p>
            <a:pPr lvl="1">
              <a:lnSpc>
                <a:spcPct val="100000"/>
              </a:lnSpc>
              <a:spcBef>
                <a:spcPts val="1600"/>
              </a:spcBef>
            </a:pPr>
            <a:r>
              <a:rPr lang="en-US" dirty="0">
                <a:latin typeface="+mj-lt"/>
              </a:rPr>
              <a:t>F&amp;A – Rates &amp; Waivers</a:t>
            </a:r>
          </a:p>
          <a:p>
            <a:pPr lvl="1">
              <a:lnSpc>
                <a:spcPct val="100000"/>
              </a:lnSpc>
              <a:spcBef>
                <a:spcPts val="1600"/>
              </a:spcBef>
            </a:pPr>
            <a:r>
              <a:rPr lang="en-US" dirty="0">
                <a:latin typeface="+mj-lt"/>
              </a:rPr>
              <a:t>Treatment of Costs</a:t>
            </a:r>
          </a:p>
          <a:p>
            <a:pPr lvl="1">
              <a:lnSpc>
                <a:spcPct val="100000"/>
              </a:lnSpc>
              <a:spcBef>
                <a:spcPts val="1600"/>
              </a:spcBef>
            </a:pPr>
            <a:r>
              <a:rPr lang="en-US" dirty="0">
                <a:latin typeface="+mj-lt"/>
              </a:rPr>
              <a:t>Common pitfalls</a:t>
            </a:r>
          </a:p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en-US" sz="2400" dirty="0">
                <a:latin typeface="+mj-lt"/>
              </a:rPr>
              <a:t>Q&amp;A</a:t>
            </a:r>
          </a:p>
          <a:p>
            <a:pPr marL="0" indent="0">
              <a:lnSpc>
                <a:spcPct val="100000"/>
              </a:lnSpc>
              <a:spcBef>
                <a:spcPts val="160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3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Consultants, Collaborators and </a:t>
            </a:r>
            <a:r>
              <a:rPr lang="en-US" dirty="0" err="1"/>
              <a:t>Subawardees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You may collaborate with others within the University, or colleagues in your network outside of UC</a:t>
            </a:r>
          </a:p>
          <a:p>
            <a:r>
              <a:rPr lang="en-US" dirty="0">
                <a:latin typeface="+mj-lt"/>
              </a:rPr>
              <a:t>University Employees are always listed in the Personnel section of your budget; they are </a:t>
            </a:r>
            <a:r>
              <a:rPr lang="en-US" b="1" dirty="0">
                <a:latin typeface="+mj-lt"/>
              </a:rPr>
              <a:t>never</a:t>
            </a:r>
            <a:r>
              <a:rPr lang="en-US" dirty="0">
                <a:latin typeface="+mj-lt"/>
              </a:rPr>
              <a:t> Consultants</a:t>
            </a:r>
          </a:p>
          <a:p>
            <a:r>
              <a:rPr lang="en-US" dirty="0">
                <a:latin typeface="+mj-lt"/>
              </a:rPr>
              <a:t>Non-University employees are never listed in the Personnel section; they may be Collaborators, Consultants, or </a:t>
            </a:r>
            <a:r>
              <a:rPr lang="en-US" dirty="0" err="1">
                <a:latin typeface="+mj-lt"/>
              </a:rPr>
              <a:t>Subawardees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8833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Consultants, Collaborators, and </a:t>
            </a:r>
            <a:r>
              <a:rPr lang="en-US" dirty="0" err="1"/>
              <a:t>Subawardees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What are the differences?</a:t>
            </a:r>
          </a:p>
          <a:p>
            <a:pPr lvl="1"/>
            <a:r>
              <a:rPr lang="en-US" dirty="0">
                <a:latin typeface="+mj-lt"/>
              </a:rPr>
              <a:t>Level of involvement in the project</a:t>
            </a:r>
          </a:p>
          <a:p>
            <a:pPr lvl="2"/>
            <a:r>
              <a:rPr lang="en-US" dirty="0">
                <a:latin typeface="+mj-lt"/>
              </a:rPr>
              <a:t>Consultants </a:t>
            </a:r>
            <a:r>
              <a:rPr lang="en-US" i="1" dirty="0">
                <a:latin typeface="+mj-lt"/>
              </a:rPr>
              <a:t>may</a:t>
            </a:r>
            <a:r>
              <a:rPr lang="en-US" dirty="0">
                <a:latin typeface="+mj-lt"/>
              </a:rPr>
              <a:t> be key personnel; Collaborators are </a:t>
            </a:r>
            <a:r>
              <a:rPr lang="en-US" b="1" dirty="0">
                <a:latin typeface="+mj-lt"/>
              </a:rPr>
              <a:t>always</a:t>
            </a:r>
            <a:r>
              <a:rPr lang="en-US" dirty="0">
                <a:latin typeface="+mj-lt"/>
              </a:rPr>
              <a:t> key personnel</a:t>
            </a:r>
          </a:p>
          <a:p>
            <a:pPr lvl="2"/>
            <a:r>
              <a:rPr lang="en-US" dirty="0">
                <a:latin typeface="+mj-lt"/>
              </a:rPr>
              <a:t>Collaborators and Consultants both provide specialized expertise; Co-Investigators generally provide more umbrella expertise</a:t>
            </a:r>
          </a:p>
          <a:p>
            <a:pPr lvl="1"/>
            <a:r>
              <a:rPr lang="en-US" dirty="0">
                <a:latin typeface="+mj-lt"/>
              </a:rPr>
              <a:t>Status with the organization</a:t>
            </a:r>
          </a:p>
          <a:p>
            <a:pPr lvl="2"/>
            <a:r>
              <a:rPr lang="en-US" dirty="0">
                <a:latin typeface="+mj-lt"/>
              </a:rPr>
              <a:t>Consultants must be non-employees; Collaborators may be employees or not</a:t>
            </a:r>
          </a:p>
          <a:p>
            <a:pPr lvl="2"/>
            <a:r>
              <a:rPr lang="en-US" dirty="0">
                <a:latin typeface="+mj-lt"/>
              </a:rPr>
              <a:t>Consultants will usually work on a Personal Service Contract (PSC); Collaborators may be part of a subaward agreement</a:t>
            </a:r>
          </a:p>
          <a:p>
            <a:pPr lvl="1"/>
            <a:r>
              <a:rPr lang="en-US" dirty="0">
                <a:latin typeface="+mj-lt"/>
              </a:rPr>
              <a:t>Use of Institutional Resources</a:t>
            </a:r>
          </a:p>
          <a:p>
            <a:pPr lvl="2"/>
            <a:r>
              <a:rPr lang="en-US" dirty="0">
                <a:latin typeface="+mj-lt"/>
              </a:rPr>
              <a:t>Consultants will usually be individuals on “their own time”; Collaborators will often be using institutional resources that require a subaward agreement</a:t>
            </a:r>
          </a:p>
        </p:txBody>
      </p:sp>
    </p:spTree>
    <p:extLst>
      <p:ext uri="{BB962C8B-B14F-4D97-AF65-F5344CB8AC3E}">
        <p14:creationId xmlns:p14="http://schemas.microsoft.com/office/powerpoint/2010/main" val="228619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Consultants, Collaborators, and </a:t>
            </a:r>
            <a:r>
              <a:rPr lang="en-US" dirty="0" err="1"/>
              <a:t>Subawardees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Other notes</a:t>
            </a:r>
          </a:p>
          <a:p>
            <a:pPr lvl="1"/>
            <a:r>
              <a:rPr lang="en-US" dirty="0">
                <a:latin typeface="+mj-lt"/>
              </a:rPr>
              <a:t>Subawards are always made with other organizations; most consultant agreements are made with individuals</a:t>
            </a:r>
          </a:p>
          <a:p>
            <a:pPr lvl="1"/>
            <a:r>
              <a:rPr lang="en-US" dirty="0">
                <a:latin typeface="+mj-lt"/>
              </a:rPr>
              <a:t>Some collaborators may forgo payment and work only for credit, potential publications, etc. They still may be key personnel, even if there is no budget cost</a:t>
            </a:r>
          </a:p>
          <a:p>
            <a:pPr lvl="1"/>
            <a:r>
              <a:rPr lang="en-US" dirty="0">
                <a:latin typeface="+mj-lt"/>
              </a:rPr>
              <a:t>Subawards are exempt from competitive bidding requirements (state/federal). Personal Service Contracts are not; limit is $30,000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72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Aid vs Student Wages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Students may be compensated in many ways for their involvement on a sponsored project</a:t>
            </a:r>
          </a:p>
          <a:p>
            <a:pPr lvl="1"/>
            <a:r>
              <a:rPr lang="en-US" dirty="0">
                <a:latin typeface="+mj-lt"/>
              </a:rPr>
              <a:t>Wages (Student Worker)</a:t>
            </a:r>
          </a:p>
          <a:p>
            <a:pPr lvl="1"/>
            <a:r>
              <a:rPr lang="en-US" dirty="0">
                <a:latin typeface="+mj-lt"/>
              </a:rPr>
              <a:t>Scholarships / Tuition assistance</a:t>
            </a:r>
          </a:p>
          <a:p>
            <a:pPr lvl="1"/>
            <a:r>
              <a:rPr lang="en-US" dirty="0">
                <a:latin typeface="+mj-lt"/>
              </a:rPr>
              <a:t>Stipends / Graduate Assistantships</a:t>
            </a:r>
          </a:p>
          <a:p>
            <a:pPr lvl="1"/>
            <a:r>
              <a:rPr lang="en-US" dirty="0">
                <a:latin typeface="+mj-lt"/>
              </a:rPr>
              <a:t>Payment of or reimbursement for business expenses (travel, etc.) is </a:t>
            </a:r>
            <a:r>
              <a:rPr lang="en-US" b="1" dirty="0">
                <a:latin typeface="+mj-lt"/>
              </a:rPr>
              <a:t>not</a:t>
            </a:r>
            <a:r>
              <a:rPr lang="en-US" dirty="0">
                <a:latin typeface="+mj-lt"/>
              </a:rPr>
              <a:t> compensation</a:t>
            </a:r>
          </a:p>
          <a:p>
            <a:r>
              <a:rPr lang="en-US" dirty="0">
                <a:latin typeface="+mj-lt"/>
              </a:rPr>
              <a:t>It is essential that, when adding students to a budget, you understand sponsor rules and restrictions and how you wish to treat them under those rules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75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Aid vs Student Wages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10896600" cy="432390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Some sponsored projects may specify that money be used only for student aid; in these cases you may not use funds to pay wages </a:t>
            </a:r>
            <a:r>
              <a:rPr lang="en-US" sz="2000" dirty="0">
                <a:latin typeface="+mj-lt"/>
              </a:rPr>
              <a:t>(e.g. REUs)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pPr lvl="1"/>
            <a:r>
              <a:rPr lang="en-US" dirty="0">
                <a:latin typeface="+mj-lt"/>
              </a:rPr>
              <a:t>Student Worker: paid wages; based on number of hours worked (clock in/out); paid biweekly; payments may be irregular (more or less hours each period)</a:t>
            </a:r>
          </a:p>
          <a:p>
            <a:pPr lvl="1"/>
            <a:r>
              <a:rPr lang="en-US" dirty="0">
                <a:latin typeface="+mj-lt"/>
              </a:rPr>
              <a:t>Scholarship: student aid, not wages; can be conditional based on academic performance; no tracking of hours “worked”; paid on a semester basis in regular increments</a:t>
            </a:r>
          </a:p>
          <a:p>
            <a:pPr lvl="1"/>
            <a:r>
              <a:rPr lang="en-US" dirty="0">
                <a:latin typeface="+mj-lt"/>
              </a:rPr>
              <a:t>Stipends: student aid, not wages; can be conditional based on performance, </a:t>
            </a:r>
            <a:r>
              <a:rPr lang="en-US" b="1" dirty="0">
                <a:latin typeface="+mj-lt"/>
              </a:rPr>
              <a:t>but no tracking of hours “worked” </a:t>
            </a:r>
            <a:r>
              <a:rPr lang="en-US" dirty="0">
                <a:latin typeface="+mj-lt"/>
              </a:rPr>
              <a:t>as they are aid, and not reimbursement for work; usually paid monthly in regular increments (can be paid on a semester basis)</a:t>
            </a:r>
          </a:p>
          <a:p>
            <a:pPr lvl="1"/>
            <a:endParaRPr lang="en-US" b="1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376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71625A4492F547A78F4AC4C600C3A6" ma:contentTypeVersion="20" ma:contentTypeDescription="Create a new document." ma:contentTypeScope="" ma:versionID="04b92213b63ddcc5a554171603868278">
  <xsd:schema xmlns:xsd="http://www.w3.org/2001/XMLSchema" xmlns:xs="http://www.w3.org/2001/XMLSchema" xmlns:p="http://schemas.microsoft.com/office/2006/metadata/properties" xmlns:ns1="http://schemas.microsoft.com/sharepoint/v3" xmlns:ns3="15a99bf4-3172-4013-8c07-7f463226767f" xmlns:ns4="526ecdfa-a34c-4fdb-9592-49d9681614f6" targetNamespace="http://schemas.microsoft.com/office/2006/metadata/properties" ma:root="true" ma:fieldsID="238623b54dc32b77afada76dd84d1079" ns1:_="" ns3:_="" ns4:_="">
    <xsd:import namespace="http://schemas.microsoft.com/sharepoint/v3"/>
    <xsd:import namespace="15a99bf4-3172-4013-8c07-7f463226767f"/>
    <xsd:import namespace="526ecdfa-a34c-4fdb-9592-49d9681614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a99bf4-3172-4013-8c07-7f46322676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igrationWizId" ma:index="23" nillable="true" ma:displayName="MigrationWizId" ma:internalName="MigrationWizId">
      <xsd:simpleType>
        <xsd:restriction base="dms:Text"/>
      </xsd:simpleType>
    </xsd:element>
    <xsd:element name="MigrationWizIdPermissions" ma:index="24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25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26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27" nillable="true" ma:displayName="MigrationWizIdSecurityGroups" ma:internalName="MigrationWizIdSecurityGroup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ecdfa-a34c-4fdb-9592-49d9681614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Levels xmlns="15a99bf4-3172-4013-8c07-7f463226767f" xsi:nil="true"/>
    <_ip_UnifiedCompliancePolicyUIAction xmlns="http://schemas.microsoft.com/sharepoint/v3" xsi:nil="true"/>
    <MigrationWizId xmlns="15a99bf4-3172-4013-8c07-7f463226767f" xsi:nil="true"/>
    <MigrationWizIdPermissions xmlns="15a99bf4-3172-4013-8c07-7f463226767f" xsi:nil="true"/>
    <_ip_UnifiedCompliancePolicyProperties xmlns="http://schemas.microsoft.com/sharepoint/v3" xsi:nil="true"/>
    <MigrationWizIdSecurityGroups xmlns="15a99bf4-3172-4013-8c07-7f463226767f" xsi:nil="true"/>
    <MigrationWizIdDocumentLibraryPermissions xmlns="15a99bf4-3172-4013-8c07-7f463226767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AB4F91-EC8D-4CBA-81E3-C4CA6F5A8E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5a99bf4-3172-4013-8c07-7f463226767f"/>
    <ds:schemaRef ds:uri="526ecdfa-a34c-4fdb-9592-49d9681614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D4AA3B-B561-4CE0-9D6A-D4583E9939C3}">
  <ds:schemaRefs>
    <ds:schemaRef ds:uri="http://schemas.microsoft.com/office/2006/metadata/properties"/>
    <ds:schemaRef ds:uri="http://schemas.microsoft.com/office/infopath/2007/PartnerControls"/>
    <ds:schemaRef ds:uri="15a99bf4-3172-4013-8c07-7f463226767f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F5537B4F-A2FD-4C6C-9E56-A7625204E7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2301</TotalTime>
  <Words>2185</Words>
  <Application>Microsoft Office PowerPoint</Application>
  <PresentationFormat>Widescreen</PresentationFormat>
  <Paragraphs>202</Paragraphs>
  <Slides>27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Helvetica Neue</vt:lpstr>
      <vt:lpstr>Office Theme</vt:lpstr>
      <vt:lpstr>Office of Research Research Development and Support Series  Advanced Budgeting for Sponsored Programs </vt:lpstr>
      <vt:lpstr>Our Experts</vt:lpstr>
      <vt:lpstr>Experts in your area</vt:lpstr>
      <vt:lpstr>Agenda</vt:lpstr>
      <vt:lpstr>Consultants, Collaborators and Subawardees</vt:lpstr>
      <vt:lpstr>Consultants, Collaborators, and Subawardees</vt:lpstr>
      <vt:lpstr>Consultants, Collaborators, and Subawardees</vt:lpstr>
      <vt:lpstr>Student Aid vs Student Wages</vt:lpstr>
      <vt:lpstr>Student Aid vs Student Wages</vt:lpstr>
      <vt:lpstr>Student Aid vs Student Wages</vt:lpstr>
      <vt:lpstr>Cost Sharing</vt:lpstr>
      <vt:lpstr>Cost Sharing</vt:lpstr>
      <vt:lpstr>Cost Sharing</vt:lpstr>
      <vt:lpstr>F&amp;A – Rates and Waivers</vt:lpstr>
      <vt:lpstr>F&amp;A – Rates and Waivers</vt:lpstr>
      <vt:lpstr>F&amp;A – Rates and Waivers</vt:lpstr>
      <vt:lpstr>F&amp;A – Rates and Waivers</vt:lpstr>
      <vt:lpstr>F&amp;A – Rates and Waivers</vt:lpstr>
      <vt:lpstr>Treatment of Costs</vt:lpstr>
      <vt:lpstr>Treatment of Costs</vt:lpstr>
      <vt:lpstr>Common Pitfalls</vt:lpstr>
      <vt:lpstr>Common Pitfalls</vt:lpstr>
      <vt:lpstr>Common Pitfalls</vt:lpstr>
      <vt:lpstr>Office of Research Resources</vt:lpstr>
      <vt:lpstr>Office of Research Initiatives</vt:lpstr>
      <vt:lpstr>PowerPoint Presentation</vt:lpstr>
      <vt:lpstr>Discussion and Q/A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Clark, Patrick (clarkpk)</cp:lastModifiedBy>
  <cp:revision>136</cp:revision>
  <dcterms:created xsi:type="dcterms:W3CDTF">2018-04-17T17:08:24Z</dcterms:created>
  <dcterms:modified xsi:type="dcterms:W3CDTF">2019-11-18T20:18:23Z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0x0101009571625A4492F547A78F4AC4C600C3A6</vt:lpwstr>
  </property>
</Properties>
</file>