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25"/>
  </p:notesMasterIdLst>
  <p:sldIdLst>
    <p:sldId id="256" r:id="rId6"/>
    <p:sldId id="257" r:id="rId7"/>
    <p:sldId id="306" r:id="rId8"/>
    <p:sldId id="309" r:id="rId9"/>
    <p:sldId id="310" r:id="rId10"/>
    <p:sldId id="312" r:id="rId11"/>
    <p:sldId id="313" r:id="rId12"/>
    <p:sldId id="314" r:id="rId13"/>
    <p:sldId id="315" r:id="rId14"/>
    <p:sldId id="316" r:id="rId15"/>
    <p:sldId id="317" r:id="rId16"/>
    <p:sldId id="318" r:id="rId17"/>
    <p:sldId id="319" r:id="rId18"/>
    <p:sldId id="283" r:id="rId19"/>
    <p:sldId id="307" r:id="rId20"/>
    <p:sldId id="311" r:id="rId21"/>
    <p:sldId id="261" r:id="rId22"/>
    <p:sldId id="308" r:id="rId23"/>
    <p:sldId id="2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0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88"/>
    <p:restoredTop sz="95373" autoAdjust="0"/>
  </p:normalViewPr>
  <p:slideViewPr>
    <p:cSldViewPr snapToGrid="0" snapToObjects="1">
      <p:cViewPr varScale="1">
        <p:scale>
          <a:sx n="104" d="100"/>
          <a:sy n="104" d="100"/>
        </p:scale>
        <p:origin x="1182" y="72"/>
      </p:cViewPr>
      <p:guideLst>
        <p:guide pos="3840"/>
        <p:guide orient="horz" pos="206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0EDE0-9E22-4436-8A79-87C83341CE9E}" type="datetimeFigureOut">
              <a:rPr lang="en-US" smtClean="0"/>
              <a:t>10/15/2019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BA6B4-EAE2-4CD4-9396-136A5B3DFC75}" type="slidenum">
              <a:rPr lang="en-US" smtClean="0"/>
              <a:t>‹#›</a:t>
            </a:fld>
            <a:endParaRPr lang="en-US"/>
          </a:p>
        </p:txBody>
      </p:sp>
    </p:spTree>
    <p:extLst>
      <p:ext uri="{BB962C8B-B14F-4D97-AF65-F5344CB8AC3E}">
        <p14:creationId xmlns:p14="http://schemas.microsoft.com/office/powerpoint/2010/main" val="862580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BA6B4-EAE2-4CD4-9396-136A5B3DFC75}" type="slidenum">
              <a:rPr lang="en-US" smtClean="0"/>
              <a:t>2</a:t>
            </a:fld>
            <a:endParaRPr lang="en-US"/>
          </a:p>
        </p:txBody>
      </p:sp>
    </p:spTree>
    <p:extLst>
      <p:ext uri="{BB962C8B-B14F-4D97-AF65-F5344CB8AC3E}">
        <p14:creationId xmlns:p14="http://schemas.microsoft.com/office/powerpoint/2010/main" val="429385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share widely – 13 opportunities starting tomorrow!</a:t>
            </a:r>
            <a:endParaRPr lang="en-US" dirty="0"/>
          </a:p>
        </p:txBody>
      </p:sp>
      <p:sp>
        <p:nvSpPr>
          <p:cNvPr id="4" name="Slide Number Placeholder 3"/>
          <p:cNvSpPr>
            <a:spLocks noGrp="1"/>
          </p:cNvSpPr>
          <p:nvPr>
            <p:ph type="sldNum" sz="quarter" idx="10"/>
          </p:nvPr>
        </p:nvSpPr>
        <p:spPr/>
        <p:txBody>
          <a:bodyPr/>
          <a:lstStyle/>
          <a:p>
            <a:fld id="{A49BA6B4-EAE2-4CD4-9396-136A5B3DFC75}" type="slidenum">
              <a:rPr lang="en-US" smtClean="0"/>
              <a:t>18</a:t>
            </a:fld>
            <a:endParaRPr lang="en-US"/>
          </a:p>
        </p:txBody>
      </p:sp>
    </p:spTree>
    <p:extLst>
      <p:ext uri="{BB962C8B-B14F-4D97-AF65-F5344CB8AC3E}">
        <p14:creationId xmlns:p14="http://schemas.microsoft.com/office/powerpoint/2010/main" val="76579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A9B9F8-DC0B-4244-9F9B-41442CED77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73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definition of professional development according to the collective bargaining agreement.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A9B9F8-DC0B-4244-9F9B-41442CED77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75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college receives professional development funding from the Office of the Provost based on the number of AAUP represented faculty in the college. Each college has a review committee that awards funds. These awards require the written approval of your department chair. The application deadlines vary by college. Ask your unit head.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A9B9F8-DC0B-4244-9F9B-41442CED77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464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type of award that is available at the college level.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A9B9F8-DC0B-4244-9F9B-41442CED77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82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second award available at the college level.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A9B9F8-DC0B-4244-9F9B-41442CED77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10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award is provided via the collective bargaining agreement; hence, it will be available annually for the next three years. Need to have faculty from multiple disciplines. This doesn’t necessarily mean different colleges. Deadline was September 27</a:t>
            </a:r>
            <a:r>
              <a:rPr lang="en-US" baseline="30000" dirty="0"/>
              <a:t>th</a:t>
            </a:r>
            <a:r>
              <a:rPr lang="en-US" dirty="0"/>
              <a:t>. An additional call may be offered in the spring if funds remain from the fall call.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A9B9F8-DC0B-4244-9F9B-41442CED77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890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award is provided via the collective bargaining agreement; hence, it will be available annually for the next three years. Deadline 9/27</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A9B9F8-DC0B-4244-9F9B-41442CED77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28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share widely – 13 opportunities starting tomorrow!</a:t>
            </a:r>
            <a:endParaRPr lang="en-US" dirty="0"/>
          </a:p>
        </p:txBody>
      </p:sp>
      <p:sp>
        <p:nvSpPr>
          <p:cNvPr id="4" name="Slide Number Placeholder 3"/>
          <p:cNvSpPr>
            <a:spLocks noGrp="1"/>
          </p:cNvSpPr>
          <p:nvPr>
            <p:ph type="sldNum" sz="quarter" idx="10"/>
          </p:nvPr>
        </p:nvSpPr>
        <p:spPr/>
        <p:txBody>
          <a:bodyPr/>
          <a:lstStyle/>
          <a:p>
            <a:fld id="{A49BA6B4-EAE2-4CD4-9396-136A5B3DFC75}" type="slidenum">
              <a:rPr lang="en-US" smtClean="0"/>
              <a:t>17</a:t>
            </a:fld>
            <a:endParaRPr lang="en-US"/>
          </a:p>
        </p:txBody>
      </p:sp>
    </p:spTree>
    <p:extLst>
      <p:ext uri="{BB962C8B-B14F-4D97-AF65-F5344CB8AC3E}">
        <p14:creationId xmlns:p14="http://schemas.microsoft.com/office/powerpoint/2010/main" val="642964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C458ABD-B7D0-E84D-B444-C0F92E7BC1ED}"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B461E-1A61-0240-B973-74B0FCE0F76E}" type="slidenum">
              <a:rPr lang="en-US" smtClean="0"/>
              <a:t>‹#›</a:t>
            </a:fld>
            <a:endParaRPr lang="en-US"/>
          </a:p>
        </p:txBody>
      </p:sp>
    </p:spTree>
    <p:extLst>
      <p:ext uri="{BB962C8B-B14F-4D97-AF65-F5344CB8AC3E}">
        <p14:creationId xmlns:p14="http://schemas.microsoft.com/office/powerpoint/2010/main" val="45746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58ABD-B7D0-E84D-B444-C0F92E7BC1ED}"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B461E-1A61-0240-B973-74B0FCE0F76E}" type="slidenum">
              <a:rPr lang="en-US" smtClean="0"/>
              <a:t>‹#›</a:t>
            </a:fld>
            <a:endParaRPr lang="en-US"/>
          </a:p>
        </p:txBody>
      </p:sp>
    </p:spTree>
    <p:extLst>
      <p:ext uri="{BB962C8B-B14F-4D97-AF65-F5344CB8AC3E}">
        <p14:creationId xmlns:p14="http://schemas.microsoft.com/office/powerpoint/2010/main" val="86256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58ABD-B7D0-E84D-B444-C0F92E7BC1ED}"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B461E-1A61-0240-B973-74B0FCE0F76E}" type="slidenum">
              <a:rPr lang="en-US" smtClean="0"/>
              <a:t>‹#›</a:t>
            </a:fld>
            <a:endParaRPr lang="en-US"/>
          </a:p>
        </p:txBody>
      </p:sp>
    </p:spTree>
    <p:extLst>
      <p:ext uri="{BB962C8B-B14F-4D97-AF65-F5344CB8AC3E}">
        <p14:creationId xmlns:p14="http://schemas.microsoft.com/office/powerpoint/2010/main" val="153799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a:spLocks noGrp="1"/>
          </p:cNvSpPr>
          <p:nvPr>
            <p:ph type="title"/>
          </p:nvPr>
        </p:nvSpPr>
        <p:spPr>
          <a:prstGeom prst="rect">
            <a:avLst/>
          </a:prstGeom>
        </p:spPr>
        <p:txBody>
          <a:bodyPr/>
          <a:lstStyle/>
          <a:p>
            <a:r>
              <a:t>Title Text</a:t>
            </a:r>
          </a:p>
        </p:txBody>
      </p:sp>
      <p:sp>
        <p:nvSpPr>
          <p:cNvPr id="5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1002683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normAutofit/>
          </a:bodyPr>
          <a:lstStyle>
            <a:lvl1pPr algn="ctr">
              <a:defRPr sz="54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63CE246-2A35-4576-9F1B-E637555E34CC}" type="datetimeFigureOut">
              <a:rPr lang="en-US" smtClean="0"/>
              <a:t>10/15/2019</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F1022C4-0D80-4D27-AFA7-6558752D8222}" type="slidenum">
              <a:rPr lang="en-US" smtClean="0"/>
              <a:t>‹#›</a:t>
            </a:fld>
            <a:endParaRPr lang="en-US" dirty="0"/>
          </a:p>
        </p:txBody>
      </p:sp>
    </p:spTree>
    <p:extLst>
      <p:ext uri="{BB962C8B-B14F-4D97-AF65-F5344CB8AC3E}">
        <p14:creationId xmlns:p14="http://schemas.microsoft.com/office/powerpoint/2010/main" val="1631726850"/>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atin typeface="Times New Roman" panose="02020603050405020304" pitchFamily="18" charset="0"/>
                <a:cs typeface="Times New Roman" panose="02020603050405020304" pitchFamily="18" charset="0"/>
              </a:defRPr>
            </a:lvl1pPr>
            <a:lvl2pPr marL="685800" indent="-228600">
              <a:buFont typeface="Calibri" panose="020F0502020204030204" pitchFamily="34" charset="0"/>
              <a:buChar char="₋"/>
              <a:defRPr sz="2800">
                <a:latin typeface="Times New Roman" panose="02020603050405020304" pitchFamily="18" charset="0"/>
                <a:cs typeface="Times New Roman" panose="02020603050405020304" pitchFamily="18" charset="0"/>
              </a:defRPr>
            </a:lvl2pPr>
            <a:lvl3pPr marL="1143000" indent="-228600">
              <a:buFont typeface="Courier New" panose="02070309020205020404" pitchFamily="49" charset="0"/>
              <a:buChar char="o"/>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8494221"/>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63CE246-2A35-4576-9F1B-E637555E34CC}" type="datetimeFigureOut">
              <a:rPr lang="en-US" smtClean="0"/>
              <a:t>10/15/2019</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F1022C4-0D80-4D27-AFA7-6558752D8222}" type="slidenum">
              <a:rPr lang="en-US" smtClean="0"/>
              <a:t>‹#›</a:t>
            </a:fld>
            <a:endParaRPr lang="en-US" dirty="0"/>
          </a:p>
        </p:txBody>
      </p:sp>
    </p:spTree>
    <p:extLst>
      <p:ext uri="{BB962C8B-B14F-4D97-AF65-F5344CB8AC3E}">
        <p14:creationId xmlns:p14="http://schemas.microsoft.com/office/powerpoint/2010/main" val="4283006154"/>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63CE246-2A35-4576-9F1B-E637555E34CC}" type="datetimeFigureOut">
              <a:rPr lang="en-US" smtClean="0"/>
              <a:t>10/15/2019</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1F1022C4-0D80-4D27-AFA7-6558752D8222}" type="slidenum">
              <a:rPr lang="en-US" smtClean="0"/>
              <a:t>‹#›</a:t>
            </a:fld>
            <a:endParaRPr lang="en-US" dirty="0"/>
          </a:p>
        </p:txBody>
      </p:sp>
    </p:spTree>
    <p:extLst>
      <p:ext uri="{BB962C8B-B14F-4D97-AF65-F5344CB8AC3E}">
        <p14:creationId xmlns:p14="http://schemas.microsoft.com/office/powerpoint/2010/main" val="4174999666"/>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263CE246-2A35-4576-9F1B-E637555E34CC}" type="datetimeFigureOut">
              <a:rPr lang="en-US" smtClean="0"/>
              <a:t>10/15/2019</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1F1022C4-0D80-4D27-AFA7-6558752D8222}" type="slidenum">
              <a:rPr lang="en-US" smtClean="0"/>
              <a:t>‹#›</a:t>
            </a:fld>
            <a:endParaRPr lang="en-US" dirty="0"/>
          </a:p>
        </p:txBody>
      </p:sp>
    </p:spTree>
    <p:extLst>
      <p:ext uri="{BB962C8B-B14F-4D97-AF65-F5344CB8AC3E}">
        <p14:creationId xmlns:p14="http://schemas.microsoft.com/office/powerpoint/2010/main" val="2830897293"/>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263CE246-2A35-4576-9F1B-E637555E34CC}" type="datetimeFigureOut">
              <a:rPr lang="en-US" smtClean="0"/>
              <a:t>10/15/2019</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1F1022C4-0D80-4D27-AFA7-6558752D8222}" type="slidenum">
              <a:rPr lang="en-US" smtClean="0"/>
              <a:t>‹#›</a:t>
            </a:fld>
            <a:endParaRPr lang="en-US" dirty="0"/>
          </a:p>
        </p:txBody>
      </p:sp>
    </p:spTree>
    <p:extLst>
      <p:ext uri="{BB962C8B-B14F-4D97-AF65-F5344CB8AC3E}">
        <p14:creationId xmlns:p14="http://schemas.microsoft.com/office/powerpoint/2010/main" val="1466667141"/>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263CE246-2A35-4576-9F1B-E637555E34CC}" type="datetimeFigureOut">
              <a:rPr lang="en-US" smtClean="0"/>
              <a:t>10/15/2019</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1F1022C4-0D80-4D27-AFA7-6558752D8222}" type="slidenum">
              <a:rPr lang="en-US" smtClean="0"/>
              <a:t>‹#›</a:t>
            </a:fld>
            <a:endParaRPr lang="en-US" dirty="0"/>
          </a:p>
        </p:txBody>
      </p:sp>
    </p:spTree>
    <p:extLst>
      <p:ext uri="{BB962C8B-B14F-4D97-AF65-F5344CB8AC3E}">
        <p14:creationId xmlns:p14="http://schemas.microsoft.com/office/powerpoint/2010/main" val="260770160"/>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259456" cy="825046"/>
          </a:xfrm>
        </p:spPr>
        <p:txBody>
          <a:bodyPr>
            <a:normAutofit/>
          </a:bodyPr>
          <a:lstStyle>
            <a:lvl1pPr>
              <a:defRPr sz="3600" u="sng"/>
            </a:lvl1pPr>
          </a:lstStyle>
          <a:p>
            <a:r>
              <a:rPr lang="en-US" dirty="0"/>
              <a:t>Click to edit Master title style</a:t>
            </a:r>
          </a:p>
        </p:txBody>
      </p:sp>
      <p:sp>
        <p:nvSpPr>
          <p:cNvPr id="3" name="Content Placeholder 2"/>
          <p:cNvSpPr>
            <a:spLocks noGrp="1"/>
          </p:cNvSpPr>
          <p:nvPr>
            <p:ph idx="1"/>
          </p:nvPr>
        </p:nvSpPr>
        <p:spPr>
          <a:xfrm>
            <a:off x="457200" y="1066800"/>
            <a:ext cx="108966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458ABD-B7D0-E84D-B444-C0F92E7BC1ED}"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B461E-1A61-0240-B973-74B0FCE0F76E}" type="slidenum">
              <a:rPr lang="en-US" smtClean="0"/>
              <a:t>‹#›</a:t>
            </a:fld>
            <a:endParaRPr lang="en-US"/>
          </a:p>
        </p:txBody>
      </p:sp>
    </p:spTree>
    <p:extLst>
      <p:ext uri="{BB962C8B-B14F-4D97-AF65-F5344CB8AC3E}">
        <p14:creationId xmlns:p14="http://schemas.microsoft.com/office/powerpoint/2010/main" val="825160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63CE246-2A35-4576-9F1B-E637555E34CC}" type="datetimeFigureOut">
              <a:rPr lang="en-US" smtClean="0"/>
              <a:t>10/15/2019</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1F1022C4-0D80-4D27-AFA7-6558752D8222}" type="slidenum">
              <a:rPr lang="en-US" smtClean="0"/>
              <a:t>‹#›</a:t>
            </a:fld>
            <a:endParaRPr lang="en-US" dirty="0"/>
          </a:p>
        </p:txBody>
      </p:sp>
    </p:spTree>
    <p:extLst>
      <p:ext uri="{BB962C8B-B14F-4D97-AF65-F5344CB8AC3E}">
        <p14:creationId xmlns:p14="http://schemas.microsoft.com/office/powerpoint/2010/main" val="1852701375"/>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63CE246-2A35-4576-9F1B-E637555E34CC}" type="datetimeFigureOut">
              <a:rPr lang="en-US" smtClean="0"/>
              <a:t>10/15/2019</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1F1022C4-0D80-4D27-AFA7-6558752D8222}" type="slidenum">
              <a:rPr lang="en-US" smtClean="0"/>
              <a:t>‹#›</a:t>
            </a:fld>
            <a:endParaRPr lang="en-US" dirty="0"/>
          </a:p>
        </p:txBody>
      </p:sp>
    </p:spTree>
    <p:extLst>
      <p:ext uri="{BB962C8B-B14F-4D97-AF65-F5344CB8AC3E}">
        <p14:creationId xmlns:p14="http://schemas.microsoft.com/office/powerpoint/2010/main" val="3556056836"/>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63CE246-2A35-4576-9F1B-E637555E34CC}" type="datetimeFigureOut">
              <a:rPr lang="en-US" smtClean="0"/>
              <a:t>10/15/2019</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F1022C4-0D80-4D27-AFA7-6558752D8222}" type="slidenum">
              <a:rPr lang="en-US" smtClean="0"/>
              <a:t>‹#›</a:t>
            </a:fld>
            <a:endParaRPr lang="en-US" dirty="0"/>
          </a:p>
        </p:txBody>
      </p:sp>
    </p:spTree>
    <p:extLst>
      <p:ext uri="{BB962C8B-B14F-4D97-AF65-F5344CB8AC3E}">
        <p14:creationId xmlns:p14="http://schemas.microsoft.com/office/powerpoint/2010/main" val="4060865417"/>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63CE246-2A35-4576-9F1B-E637555E34CC}" type="datetimeFigureOut">
              <a:rPr lang="en-US" smtClean="0"/>
              <a:t>10/15/2019</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F1022C4-0D80-4D27-AFA7-6558752D8222}" type="slidenum">
              <a:rPr lang="en-US" smtClean="0"/>
              <a:t>‹#›</a:t>
            </a:fld>
            <a:endParaRPr lang="en-US" dirty="0"/>
          </a:p>
        </p:txBody>
      </p:sp>
    </p:spTree>
    <p:extLst>
      <p:ext uri="{BB962C8B-B14F-4D97-AF65-F5344CB8AC3E}">
        <p14:creationId xmlns:p14="http://schemas.microsoft.com/office/powerpoint/2010/main" val="3938726469"/>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458ABD-B7D0-E84D-B444-C0F92E7BC1ED}"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B461E-1A61-0240-B973-74B0FCE0F76E}" type="slidenum">
              <a:rPr lang="en-US" smtClean="0"/>
              <a:t>‹#›</a:t>
            </a:fld>
            <a:endParaRPr lang="en-US"/>
          </a:p>
        </p:txBody>
      </p:sp>
    </p:spTree>
    <p:extLst>
      <p:ext uri="{BB962C8B-B14F-4D97-AF65-F5344CB8AC3E}">
        <p14:creationId xmlns:p14="http://schemas.microsoft.com/office/powerpoint/2010/main" val="135011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458ABD-B7D0-E84D-B444-C0F92E7BC1ED}"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B461E-1A61-0240-B973-74B0FCE0F76E}" type="slidenum">
              <a:rPr lang="en-US" smtClean="0"/>
              <a:t>‹#›</a:t>
            </a:fld>
            <a:endParaRPr lang="en-US"/>
          </a:p>
        </p:txBody>
      </p:sp>
    </p:spTree>
    <p:extLst>
      <p:ext uri="{BB962C8B-B14F-4D97-AF65-F5344CB8AC3E}">
        <p14:creationId xmlns:p14="http://schemas.microsoft.com/office/powerpoint/2010/main" val="100927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458ABD-B7D0-E84D-B444-C0F92E7BC1ED}" type="datetimeFigureOut">
              <a:rPr lang="en-US" smtClean="0"/>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B461E-1A61-0240-B973-74B0FCE0F76E}" type="slidenum">
              <a:rPr lang="en-US" smtClean="0"/>
              <a:t>‹#›</a:t>
            </a:fld>
            <a:endParaRPr lang="en-US"/>
          </a:p>
        </p:txBody>
      </p:sp>
    </p:spTree>
    <p:extLst>
      <p:ext uri="{BB962C8B-B14F-4D97-AF65-F5344CB8AC3E}">
        <p14:creationId xmlns:p14="http://schemas.microsoft.com/office/powerpoint/2010/main" val="212398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458ABD-B7D0-E84D-B444-C0F92E7BC1ED}" type="datetimeFigureOut">
              <a:rPr lang="en-US" smtClean="0"/>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B461E-1A61-0240-B973-74B0FCE0F76E}" type="slidenum">
              <a:rPr lang="en-US" smtClean="0"/>
              <a:t>‹#›</a:t>
            </a:fld>
            <a:endParaRPr lang="en-US"/>
          </a:p>
        </p:txBody>
      </p:sp>
    </p:spTree>
    <p:extLst>
      <p:ext uri="{BB962C8B-B14F-4D97-AF65-F5344CB8AC3E}">
        <p14:creationId xmlns:p14="http://schemas.microsoft.com/office/powerpoint/2010/main" val="27301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58ABD-B7D0-E84D-B444-C0F92E7BC1ED}" type="datetimeFigureOut">
              <a:rPr lang="en-US" smtClean="0"/>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B461E-1A61-0240-B973-74B0FCE0F76E}" type="slidenum">
              <a:rPr lang="en-US" smtClean="0"/>
              <a:t>‹#›</a:t>
            </a:fld>
            <a:endParaRPr lang="en-US"/>
          </a:p>
        </p:txBody>
      </p:sp>
    </p:spTree>
    <p:extLst>
      <p:ext uri="{BB962C8B-B14F-4D97-AF65-F5344CB8AC3E}">
        <p14:creationId xmlns:p14="http://schemas.microsoft.com/office/powerpoint/2010/main" val="151643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458ABD-B7D0-E84D-B444-C0F92E7BC1ED}"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B461E-1A61-0240-B973-74B0FCE0F76E}" type="slidenum">
              <a:rPr lang="en-US" smtClean="0"/>
              <a:t>‹#›</a:t>
            </a:fld>
            <a:endParaRPr lang="en-US"/>
          </a:p>
        </p:txBody>
      </p:sp>
    </p:spTree>
    <p:extLst>
      <p:ext uri="{BB962C8B-B14F-4D97-AF65-F5344CB8AC3E}">
        <p14:creationId xmlns:p14="http://schemas.microsoft.com/office/powerpoint/2010/main" val="43776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458ABD-B7D0-E84D-B444-C0F92E7BC1ED}"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B461E-1A61-0240-B973-74B0FCE0F76E}" type="slidenum">
              <a:rPr lang="en-US" smtClean="0"/>
              <a:t>‹#›</a:t>
            </a:fld>
            <a:endParaRPr lang="en-US"/>
          </a:p>
        </p:txBody>
      </p:sp>
    </p:spTree>
    <p:extLst>
      <p:ext uri="{BB962C8B-B14F-4D97-AF65-F5344CB8AC3E}">
        <p14:creationId xmlns:p14="http://schemas.microsoft.com/office/powerpoint/2010/main" val="185194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11259456" cy="82504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066800"/>
            <a:ext cx="10896600" cy="3810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58ABD-B7D0-E84D-B444-C0F92E7BC1ED}" type="datetimeFigureOut">
              <a:rPr lang="en-US" smtClean="0"/>
              <a:t>10/15/2019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B461E-1A61-0240-B973-74B0FCE0F76E}" type="slidenum">
              <a:rPr lang="en-US" smtClean="0"/>
              <a:t>‹#›</a:t>
            </a:fld>
            <a:endParaRPr lang="en-US"/>
          </a:p>
        </p:txBody>
      </p:sp>
      <p:pic>
        <p:nvPicPr>
          <p:cNvPr id="7" name="Picture 6">
            <a:extLst>
              <a:ext uri="{FF2B5EF4-FFF2-40B4-BE49-F238E27FC236}">
                <a16:creationId xmlns:a16="http://schemas.microsoft.com/office/drawing/2014/main" id="{53AA0FAD-2F08-9C42-9764-DC52A0FC5140}"/>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30258" y="5623560"/>
            <a:ext cx="10731483" cy="1463040"/>
          </a:xfrm>
          <a:prstGeom prst="rect">
            <a:avLst/>
          </a:prstGeom>
        </p:spPr>
      </p:pic>
    </p:spTree>
    <p:extLst>
      <p:ext uri="{BB962C8B-B14F-4D97-AF65-F5344CB8AC3E}">
        <p14:creationId xmlns:p14="http://schemas.microsoft.com/office/powerpoint/2010/main" val="777143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4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grey.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272088"/>
            <a:ext cx="12192000" cy="1585913"/>
          </a:xfrm>
          <a:prstGeom prst="rect">
            <a:avLst/>
          </a:prstGeom>
        </p:spPr>
      </p:pic>
    </p:spTree>
    <p:extLst>
      <p:ext uri="{BB962C8B-B14F-4D97-AF65-F5344CB8AC3E}">
        <p14:creationId xmlns:p14="http://schemas.microsoft.com/office/powerpoint/2010/main" val="25450107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random/>
  </p:transition>
  <p:txStyles>
    <p:titleStyle>
      <a:lvl1pPr algn="ctr"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esit.wmi.amu.edu.p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researchhow2.uc.edu/" TargetMode="External"/><Relationship Id="rId7" Type="http://schemas.openxmlformats.org/officeDocument/2006/relationships/hyperlink" Target="https://research.us16.list-manage.com/subscribe?u=48c9bcb343e73c93605e53eee&amp;id=6527e50384" TargetMode="External"/><Relationship Id="rId2" Type="http://schemas.openxmlformats.org/officeDocument/2006/relationships/hyperlink" Target="http://research.uc.edu/" TargetMode="External"/><Relationship Id="rId1" Type="http://schemas.openxmlformats.org/officeDocument/2006/relationships/slideLayout" Target="../slideLayouts/slideLayout2.xml"/><Relationship Id="rId6" Type="http://schemas.openxmlformats.org/officeDocument/2006/relationships/hyperlink" Target="http://rsrch-webserver.uc.edu/" TargetMode="External"/><Relationship Id="rId5" Type="http://schemas.openxmlformats.org/officeDocument/2006/relationships/hyperlink" Target="http://research.uc.edu/funding/spin" TargetMode="External"/><Relationship Id="rId4" Type="http://schemas.openxmlformats.org/officeDocument/2006/relationships/hyperlink" Target="http://researchdirectory.uc.edu/"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researchhow2.uc.edu/search?indexCatalogue=researchhow2-dev&amp;searchQuery=Early+Career+Funding+Opportunities&amp;wordsMode=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research.uc.edu/funding/overvie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uc.edu/about/provost/awards/faculty-development-awards.html"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s://wallpapersafari.com/cash-money-wallpaper/"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61D2358-58BC-5C47-BDF9-028CD11F7F82}"/>
              </a:ext>
            </a:extLst>
          </p:cNvPr>
          <p:cNvSpPr>
            <a:spLocks noGrp="1"/>
          </p:cNvSpPr>
          <p:nvPr>
            <p:ph type="ctrTitle"/>
          </p:nvPr>
        </p:nvSpPr>
        <p:spPr>
          <a:xfrm>
            <a:off x="544749" y="304799"/>
            <a:ext cx="11128441" cy="3276145"/>
          </a:xfrm>
        </p:spPr>
        <p:txBody>
          <a:bodyPr>
            <a:normAutofit fontScale="90000"/>
          </a:bodyPr>
          <a:lstStyle/>
          <a:p>
            <a:pPr>
              <a:lnSpc>
                <a:spcPct val="115000"/>
              </a:lnSpc>
              <a:spcBef>
                <a:spcPts val="0"/>
              </a:spcBef>
              <a:spcAft>
                <a:spcPts val="1200"/>
              </a:spcAft>
            </a:pPr>
            <a:r>
              <a:rPr lang="en-US" sz="4900" dirty="0" smtClean="0"/>
              <a:t>Office of Research</a:t>
            </a:r>
            <a:br>
              <a:rPr lang="en-US" sz="4900" dirty="0" smtClean="0"/>
            </a:br>
            <a:r>
              <a:rPr lang="en-US" sz="4900" dirty="0" smtClean="0"/>
              <a:t>Research Development and Support Series</a:t>
            </a:r>
            <a:r>
              <a:rPr lang="en-US" sz="4400" dirty="0"/>
              <a:t/>
            </a:r>
            <a:br>
              <a:rPr lang="en-US" sz="4400" dirty="0"/>
            </a:br>
            <a:r>
              <a:rPr lang="en-US" sz="2000" dirty="0"/>
              <a:t/>
            </a:r>
            <a:br>
              <a:rPr lang="en-US" sz="2000" dirty="0"/>
            </a:br>
            <a:r>
              <a:rPr lang="en-US" sz="4000" dirty="0" smtClean="0">
                <a:solidFill>
                  <a:srgbClr val="E00122"/>
                </a:solidFill>
                <a:latin typeface="Gentium Book Basic"/>
                <a:ea typeface="Calibri" panose="020F0502020204030204" pitchFamily="34" charset="0"/>
              </a:rPr>
              <a:t>Research Development Support – How to Find Funding Opportunities</a:t>
            </a:r>
            <a:endParaRPr lang="en-US" sz="4000" b="0" dirty="0"/>
          </a:p>
        </p:txBody>
      </p:sp>
      <p:sp>
        <p:nvSpPr>
          <p:cNvPr id="12" name="Subtitle 2">
            <a:extLst>
              <a:ext uri="{FF2B5EF4-FFF2-40B4-BE49-F238E27FC236}">
                <a16:creationId xmlns:a16="http://schemas.microsoft.com/office/drawing/2014/main" id="{0C610010-8881-224C-81CC-8E2604D072F8}"/>
              </a:ext>
            </a:extLst>
          </p:cNvPr>
          <p:cNvSpPr>
            <a:spLocks noGrp="1"/>
          </p:cNvSpPr>
          <p:nvPr>
            <p:ph type="subTitle" idx="1"/>
          </p:nvPr>
        </p:nvSpPr>
        <p:spPr>
          <a:xfrm>
            <a:off x="1536969" y="3846917"/>
            <a:ext cx="9144000" cy="1163118"/>
          </a:xfrm>
        </p:spPr>
        <p:txBody>
          <a:bodyPr>
            <a:normAutofit/>
          </a:bodyPr>
          <a:lstStyle/>
          <a:p>
            <a:r>
              <a:rPr lang="en-US" dirty="0" smtClean="0"/>
              <a:t>Friday, October 4, 2019</a:t>
            </a:r>
            <a:endParaRPr lang="en-US" dirty="0"/>
          </a:p>
          <a:p>
            <a:r>
              <a:rPr lang="en-US" dirty="0" smtClean="0"/>
              <a:t>Faculty Enrichment Center</a:t>
            </a:r>
            <a:endParaRPr lang="en-US" dirty="0"/>
          </a:p>
        </p:txBody>
      </p:sp>
    </p:spTree>
    <p:extLst>
      <p:ext uri="{BB962C8B-B14F-4D97-AF65-F5344CB8AC3E}">
        <p14:creationId xmlns:p14="http://schemas.microsoft.com/office/powerpoint/2010/main" val="625538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$500 Maximum</a:t>
            </a:r>
          </a:p>
          <a:p>
            <a:r>
              <a:rPr lang="en-US" dirty="0"/>
              <a:t>Max 1 funded application/faculty member/academic year</a:t>
            </a:r>
          </a:p>
          <a:p>
            <a:r>
              <a:rPr lang="en-US" dirty="0"/>
              <a:t>Hardware or software that supports professional development in teaching, research, scholarship, creative work, service and/or leadership </a:t>
            </a:r>
          </a:p>
          <a:p>
            <a:endParaRPr lang="en-US" dirty="0"/>
          </a:p>
        </p:txBody>
      </p:sp>
      <p:sp>
        <p:nvSpPr>
          <p:cNvPr id="3" name="Title 2"/>
          <p:cNvSpPr>
            <a:spLocks noGrp="1"/>
          </p:cNvSpPr>
          <p:nvPr>
            <p:ph type="title"/>
          </p:nvPr>
        </p:nvSpPr>
        <p:spPr/>
        <p:txBody>
          <a:bodyPr/>
          <a:lstStyle/>
          <a:p>
            <a:r>
              <a:rPr lang="en-US" dirty="0"/>
              <a:t>College Level Funds: Supporting Materials Award</a:t>
            </a:r>
          </a:p>
        </p:txBody>
      </p:sp>
      <p:pic>
        <p:nvPicPr>
          <p:cNvPr id="10" name="Picture 9">
            <a:extLst>
              <a:ext uri="{FF2B5EF4-FFF2-40B4-BE49-F238E27FC236}">
                <a16:creationId xmlns:a16="http://schemas.microsoft.com/office/drawing/2014/main" id="{923D8B66-FCD0-436C-AA69-A967AF94AD3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5715610" y="4893869"/>
            <a:ext cx="2757830" cy="1655653"/>
          </a:xfrm>
          <a:prstGeom prst="rect">
            <a:avLst/>
          </a:prstGeom>
        </p:spPr>
      </p:pic>
    </p:spTree>
    <p:extLst>
      <p:ext uri="{BB962C8B-B14F-4D97-AF65-F5344CB8AC3E}">
        <p14:creationId xmlns:p14="http://schemas.microsoft.com/office/powerpoint/2010/main" val="377884589"/>
      </p:ext>
    </p:extLst>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Faculty teams (3+ persons) leading projects including, but not limited to, innovation and implementation of University, College, or Academic Unit strategies. </a:t>
            </a:r>
          </a:p>
          <a:p>
            <a:r>
              <a:rPr lang="en-US" dirty="0"/>
              <a:t>The primary benefit/outcome must be faculty development and the primary beneficiaries must be faculty and the university. </a:t>
            </a:r>
          </a:p>
          <a:p>
            <a:r>
              <a:rPr lang="en-US" dirty="0"/>
              <a:t>$20,000 max for a maximum of one funded application per team or project per year. </a:t>
            </a:r>
          </a:p>
        </p:txBody>
      </p:sp>
      <p:sp>
        <p:nvSpPr>
          <p:cNvPr id="3" name="Title 2"/>
          <p:cNvSpPr>
            <a:spLocks noGrp="1"/>
          </p:cNvSpPr>
          <p:nvPr>
            <p:ph type="title"/>
          </p:nvPr>
        </p:nvSpPr>
        <p:spPr/>
        <p:txBody>
          <a:bodyPr>
            <a:noAutofit/>
          </a:bodyPr>
          <a:lstStyle/>
          <a:p>
            <a:r>
              <a:rPr lang="en-US" sz="3600" dirty="0"/>
              <a:t/>
            </a:r>
            <a:br>
              <a:rPr lang="en-US" sz="3600" dirty="0"/>
            </a:br>
            <a:r>
              <a:rPr lang="en-US" sz="3600" dirty="0"/>
              <a:t>Strategic Collaborative or Interdisciplinary Faculty Team Projects </a:t>
            </a:r>
            <a:br>
              <a:rPr lang="en-US" sz="3600" dirty="0"/>
            </a:br>
            <a:endParaRPr lang="en-US" sz="3600" dirty="0"/>
          </a:p>
        </p:txBody>
      </p:sp>
    </p:spTree>
    <p:extLst>
      <p:ext uri="{BB962C8B-B14F-4D97-AF65-F5344CB8AC3E}">
        <p14:creationId xmlns:p14="http://schemas.microsoft.com/office/powerpoint/2010/main" val="4223223024"/>
      </p:ext>
    </p:extLst>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A group may be an Academic Unit, a Faculty task force or committee, or any appointed or elected group of Faculty whose purpose is to provide professional development to Faculty for teaching, research, scholarship, creative work, service and/or leadership as described in Article 24.1.1-3.</a:t>
            </a:r>
          </a:p>
          <a:p>
            <a:r>
              <a:rPr lang="en-US" dirty="0"/>
              <a:t>The primary benefit/outcome must be faculty development and the primary beneficiaries must be faculty and the university. </a:t>
            </a:r>
          </a:p>
          <a:p>
            <a:r>
              <a:rPr lang="en-US" dirty="0"/>
              <a:t>The maximum amount of this type of award is $20,000 for a maximum of one funded application per appointed or elected faculty group per year. </a:t>
            </a:r>
          </a:p>
        </p:txBody>
      </p:sp>
      <p:sp>
        <p:nvSpPr>
          <p:cNvPr id="3" name="Title 2"/>
          <p:cNvSpPr>
            <a:spLocks noGrp="1"/>
          </p:cNvSpPr>
          <p:nvPr>
            <p:ph type="title"/>
          </p:nvPr>
        </p:nvSpPr>
        <p:spPr/>
        <p:txBody>
          <a:bodyPr>
            <a:normAutofit/>
          </a:bodyPr>
          <a:lstStyle/>
          <a:p>
            <a:r>
              <a:rPr lang="en-US" dirty="0"/>
              <a:t>Appointed or Elected Faculty Group Project Awards</a:t>
            </a:r>
          </a:p>
        </p:txBody>
      </p:sp>
    </p:spTree>
    <p:extLst>
      <p:ext uri="{BB962C8B-B14F-4D97-AF65-F5344CB8AC3E}">
        <p14:creationId xmlns:p14="http://schemas.microsoft.com/office/powerpoint/2010/main" val="3322642877"/>
      </p:ext>
    </p:extLst>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0956"/>
            <a:ext cx="9144000" cy="1585912"/>
          </a:xfrm>
          <a:prstGeom prst="rect">
            <a:avLst/>
          </a:prstGeom>
        </p:spPr>
      </p:pic>
      <p:sp>
        <p:nvSpPr>
          <p:cNvPr id="6" name="TextBox 5"/>
          <p:cNvSpPr txBox="1"/>
          <p:nvPr/>
        </p:nvSpPr>
        <p:spPr>
          <a:xfrm>
            <a:off x="1968633" y="1375112"/>
            <a:ext cx="8254735" cy="2862322"/>
          </a:xfrm>
          <a:prstGeom prst="rect">
            <a:avLst/>
          </a:prstGeom>
          <a:noFill/>
        </p:spPr>
        <p:txBody>
          <a:bodyPr wrap="square" rtlCol="0" anchor="ctr" anchorCtr="0">
            <a:spAutoFit/>
          </a:bodyPr>
          <a:lstStyle/>
          <a:p>
            <a:pPr algn="ctr" defTabSz="457200"/>
            <a:endParaRPr lang="en-US" sz="8400" b="1" dirty="0">
              <a:ln w="25400">
                <a:solidFill>
                  <a:prstClr val="white"/>
                </a:solidFill>
                <a:prstDash val="solid"/>
                <a:miter lim="800000"/>
              </a:ln>
              <a:noFill/>
              <a:latin typeface="Times New Roman" panose="02020603050405020304" pitchFamily="18" charset="0"/>
              <a:cs typeface="Times New Roman" panose="02020603050405020304" pitchFamily="18" charset="0"/>
            </a:endParaRPr>
          </a:p>
          <a:p>
            <a:pPr algn="ctr" defTabSz="457200"/>
            <a:r>
              <a:rPr lang="en-US" sz="9600" b="1" dirty="0">
                <a:ln w="25400">
                  <a:solidFill>
                    <a:prstClr val="white"/>
                  </a:solidFill>
                  <a:prstDash val="solid"/>
                  <a:miter lim="800000"/>
                </a:ln>
                <a:no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400396037"/>
      </p:ext>
    </p:extLst>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295A9-1F36-3E4A-9A41-5B0CA8D185DA}"/>
              </a:ext>
            </a:extLst>
          </p:cNvPr>
          <p:cNvSpPr>
            <a:spLocks noGrp="1"/>
          </p:cNvSpPr>
          <p:nvPr>
            <p:ph type="title"/>
          </p:nvPr>
        </p:nvSpPr>
        <p:spPr/>
        <p:txBody>
          <a:bodyPr/>
          <a:lstStyle/>
          <a:p>
            <a:r>
              <a:rPr lang="en-US" dirty="0"/>
              <a:t>Office of Research Resources</a:t>
            </a:r>
          </a:p>
        </p:txBody>
      </p:sp>
      <p:sp>
        <p:nvSpPr>
          <p:cNvPr id="3" name="Content Placeholder 2">
            <a:extLst>
              <a:ext uri="{FF2B5EF4-FFF2-40B4-BE49-F238E27FC236}">
                <a16:creationId xmlns:a16="http://schemas.microsoft.com/office/drawing/2014/main" id="{FD1E21AE-527E-1C4F-B38E-BAE4026E42FB}"/>
              </a:ext>
            </a:extLst>
          </p:cNvPr>
          <p:cNvSpPr>
            <a:spLocks noGrp="1"/>
          </p:cNvSpPr>
          <p:nvPr>
            <p:ph idx="1"/>
          </p:nvPr>
        </p:nvSpPr>
        <p:spPr>
          <a:xfrm>
            <a:off x="607867" y="935180"/>
            <a:ext cx="11002241" cy="4592783"/>
          </a:xfrm>
        </p:spPr>
        <p:txBody>
          <a:bodyPr>
            <a:normAutofit/>
          </a:bodyPr>
          <a:lstStyle/>
          <a:p>
            <a:pPr marL="233363" indent="0">
              <a:spcBef>
                <a:spcPts val="1200"/>
              </a:spcBef>
              <a:buNone/>
            </a:pPr>
            <a:r>
              <a:rPr lang="en-US" dirty="0"/>
              <a:t>Office of Research Web Site </a:t>
            </a:r>
            <a:r>
              <a:rPr lang="en-US" sz="2400" dirty="0"/>
              <a:t>(</a:t>
            </a:r>
            <a:r>
              <a:rPr lang="en-US" sz="2400" dirty="0">
                <a:hlinkClick r:id="rId2">
                  <a:extLst>
                    <a:ext uri="{A12FA001-AC4F-418D-AE19-62706E023703}">
                      <ahyp:hlinkClr xmlns="" xmlns:ahyp="http://schemas.microsoft.com/office/drawing/2018/hyperlinkcolor" xmlns:lc="http://schemas.openxmlformats.org/drawingml/2006/lockedCanvas" val="tx"/>
                    </a:ext>
                  </a:extLst>
                </a:hlinkClick>
              </a:rPr>
              <a:t>research.uc.edu</a:t>
            </a:r>
            <a:r>
              <a:rPr lang="en-US" sz="2400" dirty="0"/>
              <a:t>)</a:t>
            </a:r>
          </a:p>
          <a:p>
            <a:pPr marL="233363" indent="0">
              <a:spcBef>
                <a:spcPts val="1200"/>
              </a:spcBef>
              <a:buNone/>
            </a:pPr>
            <a:r>
              <a:rPr lang="en-US" dirty="0"/>
              <a:t>Office of Research How2 </a:t>
            </a:r>
            <a:r>
              <a:rPr lang="en-US" sz="2400" dirty="0"/>
              <a:t>(</a:t>
            </a:r>
            <a:r>
              <a:rPr lang="en-US" sz="2400" dirty="0">
                <a:hlinkClick r:id="rId3">
                  <a:extLst>
                    <a:ext uri="{A12FA001-AC4F-418D-AE19-62706E023703}">
                      <ahyp:hlinkClr xmlns="" xmlns:ahyp="http://schemas.microsoft.com/office/drawing/2018/hyperlinkcolor" xmlns:lc="http://schemas.openxmlformats.org/drawingml/2006/lockedCanvas" val="tx"/>
                    </a:ext>
                  </a:extLst>
                </a:hlinkClick>
              </a:rPr>
              <a:t>researchhow2.uc.edu</a:t>
            </a:r>
            <a:r>
              <a:rPr lang="en-US" sz="2400" dirty="0"/>
              <a:t>)</a:t>
            </a:r>
          </a:p>
          <a:p>
            <a:pPr marL="233363" indent="0">
              <a:spcBef>
                <a:spcPts val="1200"/>
              </a:spcBef>
              <a:buNone/>
            </a:pPr>
            <a:r>
              <a:rPr lang="en-US" dirty="0"/>
              <a:t>Research Directory </a:t>
            </a:r>
            <a:r>
              <a:rPr lang="en-US" sz="2400" dirty="0"/>
              <a:t>(</a:t>
            </a:r>
            <a:r>
              <a:rPr lang="en-US" sz="2400" dirty="0">
                <a:hlinkClick r:id="rId4">
                  <a:extLst>
                    <a:ext uri="{A12FA001-AC4F-418D-AE19-62706E023703}">
                      <ahyp:hlinkClr xmlns="" xmlns:ahyp="http://schemas.microsoft.com/office/drawing/2018/hyperlinkcolor" xmlns:lc="http://schemas.openxmlformats.org/drawingml/2006/lockedCanvas" val="tx"/>
                    </a:ext>
                  </a:extLst>
                </a:hlinkClick>
              </a:rPr>
              <a:t>researchdirectory.uc.edu</a:t>
            </a:r>
            <a:r>
              <a:rPr lang="en-US" sz="2400" dirty="0"/>
              <a:t>) – Ohio Department of Higher Education – </a:t>
            </a:r>
            <a:r>
              <a:rPr lang="en-US" sz="2400" dirty="0" smtClean="0"/>
              <a:t>Ohio </a:t>
            </a:r>
            <a:r>
              <a:rPr lang="en-US" sz="2400" dirty="0"/>
              <a:t>Innovation Exchange (</a:t>
            </a:r>
            <a:r>
              <a:rPr lang="en-US" sz="2400" dirty="0" err="1"/>
              <a:t>OIEx</a:t>
            </a:r>
            <a:r>
              <a:rPr lang="en-US" sz="2400" dirty="0"/>
              <a:t>)</a:t>
            </a:r>
          </a:p>
          <a:p>
            <a:pPr marL="233363" indent="0">
              <a:spcBef>
                <a:spcPts val="1200"/>
              </a:spcBef>
              <a:buNone/>
            </a:pPr>
            <a:r>
              <a:rPr lang="en-US" dirty="0"/>
              <a:t>SPIN </a:t>
            </a:r>
            <a:r>
              <a:rPr lang="en-US" sz="2400" dirty="0"/>
              <a:t>(</a:t>
            </a:r>
            <a:r>
              <a:rPr lang="en-US" sz="2400" dirty="0">
                <a:hlinkClick r:id="rId5">
                  <a:extLst>
                    <a:ext uri="{A12FA001-AC4F-418D-AE19-62706E023703}">
                      <ahyp:hlinkClr xmlns="" xmlns:ahyp="http://schemas.microsoft.com/office/drawing/2018/hyperlinkcolor" xmlns:lc="http://schemas.openxmlformats.org/drawingml/2006/lockedCanvas" val="tx"/>
                    </a:ext>
                  </a:extLst>
                </a:hlinkClick>
              </a:rPr>
              <a:t>research.uc.edu</a:t>
            </a:r>
            <a:r>
              <a:rPr lang="en-US" sz="2400" dirty="0">
                <a:hlinkClick r:id="rId5">
                  <a:extLst>
                    <a:ext uri="{A12FA001-AC4F-418D-AE19-62706E023703}">
                      <ahyp:hlinkClr xmlns="" xmlns:ahyp="http://schemas.microsoft.com/office/drawing/2018/hyperlinkcolor" xmlns:lc="http://schemas.openxmlformats.org/drawingml/2006/lockedCanvas" val="tx"/>
                    </a:ext>
                  </a:extLst>
                </a:hlinkClick>
              </a:rPr>
              <a:t>/funding/spin</a:t>
            </a:r>
            <a:r>
              <a:rPr lang="en-US" sz="2400" dirty="0"/>
              <a:t>)</a:t>
            </a:r>
          </a:p>
          <a:p>
            <a:pPr marL="233363" indent="0">
              <a:lnSpc>
                <a:spcPct val="110000"/>
              </a:lnSpc>
              <a:spcBef>
                <a:spcPts val="1200"/>
              </a:spcBef>
              <a:buNone/>
            </a:pPr>
            <a:r>
              <a:rPr lang="en-US" dirty="0"/>
              <a:t>Limited Submissions (</a:t>
            </a:r>
            <a:r>
              <a:rPr lang="en-US" sz="2400" dirty="0"/>
              <a:t>via web portal (</a:t>
            </a:r>
            <a:r>
              <a:rPr lang="en-US" sz="2400" dirty="0">
                <a:hlinkClick r:id="rId6">
                  <a:extLst>
                    <a:ext uri="{A12FA001-AC4F-418D-AE19-62706E023703}">
                      <ahyp:hlinkClr xmlns:ahyp="http://schemas.microsoft.com/office/drawing/2018/hyperlinkcolor" xmlns="" xmlns:lc="http://schemas.openxmlformats.org/drawingml/2006/lockedCanvas" val="tx"/>
                    </a:ext>
                  </a:extLst>
                </a:hlinkClick>
              </a:rPr>
              <a:t>rsrch-webserver.uc.edu</a:t>
            </a:r>
            <a:r>
              <a:rPr lang="en-US" sz="2400" dirty="0">
                <a:hlinkClick r:id="rId6">
                  <a:extLst>
                    <a:ext uri="{A12FA001-AC4F-418D-AE19-62706E023703}">
                      <ahyp:hlinkClr xmlns:ahyp="http://schemas.microsoft.com/office/drawing/2018/hyperlinkcolor" xmlns="" xmlns:lc="http://schemas.openxmlformats.org/drawingml/2006/lockedCanvas" val="tx"/>
                    </a:ext>
                  </a:extLst>
                </a:hlinkClick>
              </a:rPr>
              <a:t>/</a:t>
            </a:r>
            <a:r>
              <a:rPr lang="en-US" sz="2400" dirty="0"/>
              <a:t>)) Two types – faculty research </a:t>
            </a:r>
            <a:r>
              <a:rPr lang="en-US" sz="2400" dirty="0">
                <a:solidFill>
                  <a:prstClr val="black"/>
                </a:solidFill>
              </a:rPr>
              <a:t>nominations and research proposals; Selection process dependent on type.</a:t>
            </a:r>
          </a:p>
          <a:p>
            <a:pPr marL="233363" lvl="0" indent="0">
              <a:spcBef>
                <a:spcPts val="1200"/>
              </a:spcBef>
              <a:buNone/>
            </a:pPr>
            <a:r>
              <a:rPr lang="en-US" dirty="0">
                <a:solidFill>
                  <a:prstClr val="black"/>
                </a:solidFill>
              </a:rPr>
              <a:t>Office of Research </a:t>
            </a:r>
            <a:r>
              <a:rPr lang="en-US" i="1" dirty="0">
                <a:solidFill>
                  <a:prstClr val="black"/>
                </a:solidFill>
              </a:rPr>
              <a:t>Findings</a:t>
            </a:r>
            <a:r>
              <a:rPr lang="en-US" dirty="0">
                <a:solidFill>
                  <a:prstClr val="black"/>
                </a:solidFill>
              </a:rPr>
              <a:t>  Please sign up to receive this monthly newsletter </a:t>
            </a:r>
            <a:r>
              <a:rPr lang="en-US" sz="2400" dirty="0">
                <a:solidFill>
                  <a:prstClr val="black"/>
                </a:solidFill>
              </a:rPr>
              <a:t>(</a:t>
            </a:r>
            <a:r>
              <a:rPr lang="en-US" sz="2400" dirty="0">
                <a:solidFill>
                  <a:prstClr val="black"/>
                </a:solidFill>
                <a:hlinkClick r:id="rId7"/>
              </a:rPr>
              <a:t>https://research.us16.list-manage.com/subscribe?u=48c9bcb343e73c93605e53eee&amp;id=6527e50384</a:t>
            </a:r>
            <a:r>
              <a:rPr lang="en-US" sz="2400" dirty="0">
                <a:solidFill>
                  <a:prstClr val="black"/>
                </a:solidFill>
              </a:rPr>
              <a:t>) </a:t>
            </a:r>
          </a:p>
          <a:p>
            <a:pPr marL="233363" indent="0">
              <a:spcBef>
                <a:spcPts val="1200"/>
              </a:spcBef>
              <a:buNone/>
            </a:pPr>
            <a:endParaRPr lang="en-US" sz="2400" dirty="0"/>
          </a:p>
          <a:p>
            <a:pPr marL="233363" indent="0">
              <a:spcBef>
                <a:spcPts val="1200"/>
              </a:spcBef>
              <a:buNone/>
            </a:pPr>
            <a:endParaRPr lang="en-US" sz="2400" dirty="0"/>
          </a:p>
          <a:p>
            <a:pPr marL="233363" indent="0">
              <a:spcBef>
                <a:spcPts val="1200"/>
              </a:spcBef>
              <a:buNone/>
            </a:pPr>
            <a:endParaRPr lang="en-US" sz="2400" dirty="0"/>
          </a:p>
        </p:txBody>
      </p:sp>
    </p:spTree>
    <p:extLst>
      <p:ext uri="{BB962C8B-B14F-4D97-AF65-F5344CB8AC3E}">
        <p14:creationId xmlns:p14="http://schemas.microsoft.com/office/powerpoint/2010/main" val="3064637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295A9-1F36-3E4A-9A41-5B0CA8D185DA}"/>
              </a:ext>
            </a:extLst>
          </p:cNvPr>
          <p:cNvSpPr>
            <a:spLocks noGrp="1"/>
          </p:cNvSpPr>
          <p:nvPr>
            <p:ph type="title"/>
          </p:nvPr>
        </p:nvSpPr>
        <p:spPr/>
        <p:txBody>
          <a:bodyPr/>
          <a:lstStyle/>
          <a:p>
            <a:r>
              <a:rPr lang="en-US" dirty="0"/>
              <a:t>Office of Research </a:t>
            </a:r>
            <a:r>
              <a:rPr lang="en-US" dirty="0" smtClean="0"/>
              <a:t>Resources – NEW!!</a:t>
            </a:r>
            <a:endParaRPr lang="en-US" dirty="0"/>
          </a:p>
        </p:txBody>
      </p:sp>
      <p:sp>
        <p:nvSpPr>
          <p:cNvPr id="3" name="Content Placeholder 2">
            <a:extLst>
              <a:ext uri="{FF2B5EF4-FFF2-40B4-BE49-F238E27FC236}">
                <a16:creationId xmlns:a16="http://schemas.microsoft.com/office/drawing/2014/main" id="{FD1E21AE-527E-1C4F-B38E-BAE4026E42FB}"/>
              </a:ext>
            </a:extLst>
          </p:cNvPr>
          <p:cNvSpPr>
            <a:spLocks noGrp="1"/>
          </p:cNvSpPr>
          <p:nvPr>
            <p:ph idx="1"/>
          </p:nvPr>
        </p:nvSpPr>
        <p:spPr>
          <a:xfrm>
            <a:off x="607867" y="935180"/>
            <a:ext cx="11002241" cy="4592783"/>
          </a:xfrm>
        </p:spPr>
        <p:txBody>
          <a:bodyPr>
            <a:normAutofit/>
          </a:bodyPr>
          <a:lstStyle/>
          <a:p>
            <a:pPr marL="233363" indent="0">
              <a:spcBef>
                <a:spcPts val="1200"/>
              </a:spcBef>
              <a:buNone/>
            </a:pPr>
            <a:r>
              <a:rPr lang="en-US" dirty="0" smtClean="0"/>
              <a:t>Early Career Funding Opportunities – under Funding on main Office of Research webpage (</a:t>
            </a:r>
            <a:r>
              <a:rPr lang="en-US" dirty="0" smtClean="0">
                <a:hlinkClick r:id="rId2"/>
              </a:rPr>
              <a:t>http</a:t>
            </a:r>
            <a:r>
              <a:rPr lang="en-US" dirty="0">
                <a:hlinkClick r:id="rId2"/>
              </a:rPr>
              <a:t>://</a:t>
            </a:r>
            <a:r>
              <a:rPr lang="en-US" dirty="0" smtClean="0">
                <a:hlinkClick r:id="rId2"/>
              </a:rPr>
              <a:t>researchhow2.uc.edu/search?indexCatalogue=researchhow2-dev&amp;searchQuery=Early+Career+Funding+Opportunities&amp;wordsMode=0</a:t>
            </a:r>
            <a:r>
              <a:rPr lang="en-US" dirty="0" smtClean="0"/>
              <a:t>)</a:t>
            </a:r>
          </a:p>
          <a:p>
            <a:pPr marL="233363" indent="0">
              <a:spcBef>
                <a:spcPts val="1200"/>
              </a:spcBef>
              <a:buNone/>
            </a:pPr>
            <a:r>
              <a:rPr lang="en-US" dirty="0" smtClean="0"/>
              <a:t>Office of Research Annual Report – IMPACT </a:t>
            </a:r>
          </a:p>
          <a:p>
            <a:pPr marL="233363" indent="0">
              <a:spcBef>
                <a:spcPts val="1200"/>
              </a:spcBef>
              <a:buNone/>
            </a:pPr>
            <a:endParaRPr lang="en-US" sz="2400" dirty="0">
              <a:solidFill>
                <a:prstClr val="black"/>
              </a:solidFill>
            </a:endParaRPr>
          </a:p>
          <a:p>
            <a:pPr marL="233363" indent="0">
              <a:spcBef>
                <a:spcPts val="1200"/>
              </a:spcBef>
              <a:buNone/>
            </a:pPr>
            <a:endParaRPr lang="en-US" sz="2400" dirty="0"/>
          </a:p>
          <a:p>
            <a:pPr marL="233363" indent="0">
              <a:spcBef>
                <a:spcPts val="1200"/>
              </a:spcBef>
              <a:buNone/>
            </a:pPr>
            <a:endParaRPr lang="en-US" sz="2400" dirty="0"/>
          </a:p>
          <a:p>
            <a:pPr marL="233363" indent="0">
              <a:spcBef>
                <a:spcPts val="1200"/>
              </a:spcBef>
              <a:buNone/>
            </a:pPr>
            <a:endParaRPr lang="en-US" sz="2400" dirty="0"/>
          </a:p>
        </p:txBody>
      </p:sp>
    </p:spTree>
    <p:extLst>
      <p:ext uri="{BB962C8B-B14F-4D97-AF65-F5344CB8AC3E}">
        <p14:creationId xmlns:p14="http://schemas.microsoft.com/office/powerpoint/2010/main" val="564330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a:xfrm>
            <a:off x="5078899" y="183143"/>
            <a:ext cx="3570022" cy="1474500"/>
          </a:xfrm>
        </p:spPr>
        <p:txBody>
          <a:bodyPr/>
          <a:lstStyle/>
          <a:p>
            <a:endParaRPr lang="en-US" dirty="0"/>
          </a:p>
        </p:txBody>
      </p:sp>
      <p:pic>
        <p:nvPicPr>
          <p:cNvPr id="1027" name="Picture 3" descr="82d1b25f-b298-42ba-baf2-5d252c28bb57@p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234" y="104036"/>
            <a:ext cx="10733738" cy="581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277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Development and Support Series</a:t>
            </a:r>
          </a:p>
        </p:txBody>
      </p:sp>
      <p:sp>
        <p:nvSpPr>
          <p:cNvPr id="3" name="Content Placeholder 2"/>
          <p:cNvSpPr>
            <a:spLocks noGrp="1"/>
          </p:cNvSpPr>
          <p:nvPr>
            <p:ph idx="1"/>
          </p:nvPr>
        </p:nvSpPr>
        <p:spPr>
          <a:xfrm>
            <a:off x="457200" y="1066799"/>
            <a:ext cx="10991964" cy="4370321"/>
          </a:xfrm>
        </p:spPr>
        <p:txBody>
          <a:bodyPr>
            <a:normAutofit fontScale="77500" lnSpcReduction="20000"/>
          </a:bodyPr>
          <a:lstStyle/>
          <a:p>
            <a:pPr marL="0" indent="0">
              <a:buNone/>
            </a:pPr>
            <a:r>
              <a:rPr lang="en-US" b="1" dirty="0"/>
              <a:t>10/04/2019 – Research Development Support – How to Find Funding Opportunities</a:t>
            </a:r>
            <a:endParaRPr lang="en-US" dirty="0"/>
          </a:p>
          <a:p>
            <a:pPr marL="0" indent="0">
              <a:buNone/>
            </a:pPr>
            <a:r>
              <a:rPr lang="en-US" b="1" dirty="0"/>
              <a:t>                        </a:t>
            </a:r>
            <a:r>
              <a:rPr lang="en-US" dirty="0"/>
              <a:t>11:30am – 1pm, Faculty Enrichment Center, Langsam Library, Room 540F</a:t>
            </a:r>
          </a:p>
          <a:p>
            <a:pPr marL="0" indent="0">
              <a:buNone/>
            </a:pPr>
            <a:r>
              <a:rPr lang="en-US" b="1" dirty="0"/>
              <a:t>10/10/2019 – Research Development Support – AtKisson Training Group NIH Workshop</a:t>
            </a:r>
            <a:endParaRPr lang="en-US" dirty="0"/>
          </a:p>
          <a:p>
            <a:pPr marL="0" indent="0">
              <a:buNone/>
            </a:pPr>
            <a:r>
              <a:rPr lang="en-US" b="1" dirty="0"/>
              <a:t>                        </a:t>
            </a:r>
            <a:r>
              <a:rPr lang="en-US" dirty="0"/>
              <a:t>8am – 4pm, Medical Sciences Building, Room E351</a:t>
            </a:r>
          </a:p>
          <a:p>
            <a:pPr marL="0" indent="0">
              <a:buNone/>
            </a:pPr>
            <a:r>
              <a:rPr lang="en-US" b="1" dirty="0"/>
              <a:t>10/11/2019 – Research Development Support – AtKisson Training Group NEH Workshop</a:t>
            </a:r>
            <a:endParaRPr lang="en-US" dirty="0"/>
          </a:p>
          <a:p>
            <a:pPr marL="0" indent="0">
              <a:buNone/>
            </a:pPr>
            <a:r>
              <a:rPr lang="en-US" b="1" dirty="0"/>
              <a:t>                        </a:t>
            </a:r>
            <a:r>
              <a:rPr lang="en-US" dirty="0"/>
              <a:t>8am – 4pm, Faculty Enrichment Center, Langsam Library, Room 540F</a:t>
            </a:r>
          </a:p>
          <a:p>
            <a:pPr marL="0" indent="0">
              <a:buNone/>
            </a:pPr>
            <a:r>
              <a:rPr lang="en-US" b="1" dirty="0"/>
              <a:t>10/17/2019 – Research Development Support – Internal Funding Opportunities: Learning from Past Recipients</a:t>
            </a:r>
            <a:endParaRPr lang="en-US" dirty="0"/>
          </a:p>
          <a:p>
            <a:pPr marL="0" indent="0">
              <a:buNone/>
            </a:pPr>
            <a:r>
              <a:rPr lang="en-US" b="1" dirty="0"/>
              <a:t>                        </a:t>
            </a:r>
            <a:r>
              <a:rPr lang="en-US" dirty="0"/>
              <a:t>8am – 4pm, Faculty Enrichment Center, Langsam Library, Room 540F</a:t>
            </a:r>
          </a:p>
          <a:p>
            <a:pPr marL="0" indent="0">
              <a:buNone/>
            </a:pPr>
            <a:r>
              <a:rPr lang="en-US" b="1" dirty="0"/>
              <a:t>10/23/2019 – Research Development Support – International Research Engagement</a:t>
            </a:r>
            <a:endParaRPr lang="en-US" dirty="0"/>
          </a:p>
          <a:p>
            <a:pPr marL="0" indent="0">
              <a:buNone/>
            </a:pPr>
            <a:r>
              <a:rPr lang="en-US" b="1" dirty="0"/>
              <a:t>                        </a:t>
            </a:r>
            <a:r>
              <a:rPr lang="en-US" dirty="0"/>
              <a:t>11am – 12:30pm, Langsam Library, Room 475</a:t>
            </a:r>
          </a:p>
          <a:p>
            <a:pPr marL="0" indent="0">
              <a:buNone/>
            </a:pPr>
            <a:r>
              <a:rPr lang="en-US" b="1" dirty="0"/>
              <a:t>10/29/2019 – Research Development Support – NASA Webinar</a:t>
            </a:r>
            <a:endParaRPr lang="en-US" dirty="0"/>
          </a:p>
          <a:p>
            <a:pPr marL="0" indent="0">
              <a:buNone/>
            </a:pPr>
            <a:r>
              <a:rPr lang="en-US" b="1" dirty="0"/>
              <a:t>                        </a:t>
            </a:r>
            <a:r>
              <a:rPr lang="en-US" dirty="0"/>
              <a:t>1:30pm – 3pm, Faculty Enrichment Center, Langsam Library, Room </a:t>
            </a:r>
            <a:r>
              <a:rPr lang="en-US" dirty="0" smtClean="0"/>
              <a:t>540F</a:t>
            </a:r>
            <a:endParaRPr lang="en-US" dirty="0"/>
          </a:p>
        </p:txBody>
      </p:sp>
    </p:spTree>
    <p:extLst>
      <p:ext uri="{BB962C8B-B14F-4D97-AF65-F5344CB8AC3E}">
        <p14:creationId xmlns:p14="http://schemas.microsoft.com/office/powerpoint/2010/main" val="959520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Research Development and Support Series</a:t>
            </a:r>
          </a:p>
        </p:txBody>
      </p:sp>
      <p:sp>
        <p:nvSpPr>
          <p:cNvPr id="3" name="Content Placeholder 2"/>
          <p:cNvSpPr>
            <a:spLocks noGrp="1"/>
          </p:cNvSpPr>
          <p:nvPr>
            <p:ph idx="1"/>
          </p:nvPr>
        </p:nvSpPr>
        <p:spPr/>
        <p:txBody>
          <a:bodyPr>
            <a:normAutofit/>
          </a:bodyPr>
          <a:lstStyle/>
          <a:p>
            <a:pPr marL="0" indent="0">
              <a:buNone/>
            </a:pPr>
            <a:r>
              <a:rPr lang="en-US" b="1" dirty="0" smtClean="0"/>
              <a:t>11/04/2019 </a:t>
            </a:r>
            <a:r>
              <a:rPr lang="en-US" b="1" dirty="0"/>
              <a:t>– Research Development Support – Building Your Research Team: </a:t>
            </a:r>
            <a:r>
              <a:rPr lang="en-US" b="1" dirty="0" smtClean="0"/>
              <a:t>			Undergrads</a:t>
            </a:r>
            <a:r>
              <a:rPr lang="en-US" b="1" dirty="0"/>
              <a:t>, Graduate Students and Postdocs</a:t>
            </a:r>
            <a:endParaRPr lang="en-US" dirty="0"/>
          </a:p>
          <a:p>
            <a:pPr marL="0" indent="0">
              <a:buNone/>
            </a:pPr>
            <a:r>
              <a:rPr lang="en-US" b="1" dirty="0"/>
              <a:t>                       </a:t>
            </a:r>
            <a:r>
              <a:rPr lang="en-US" dirty="0"/>
              <a:t> 9:30am – 11am, Faculty Enrichment Center, Langsam Library, Room 540F</a:t>
            </a:r>
          </a:p>
          <a:p>
            <a:pPr marL="0" indent="0">
              <a:buNone/>
            </a:pPr>
            <a:r>
              <a:rPr lang="en-US" b="1" dirty="0"/>
              <a:t>11/14/2019 – Research Development Support – UC Infrastructure</a:t>
            </a:r>
            <a:endParaRPr lang="en-US" dirty="0"/>
          </a:p>
          <a:p>
            <a:pPr marL="0" indent="0">
              <a:buNone/>
            </a:pPr>
            <a:r>
              <a:rPr lang="en-US" b="1" dirty="0"/>
              <a:t>                        </a:t>
            </a:r>
            <a:r>
              <a:rPr lang="en-US" dirty="0"/>
              <a:t>3:30pm – 5pm, Langsam Library, Room 462</a:t>
            </a:r>
          </a:p>
          <a:p>
            <a:pPr marL="0" indent="0">
              <a:buNone/>
            </a:pPr>
            <a:r>
              <a:rPr lang="en-US" b="1" dirty="0"/>
              <a:t>11/18/2019 – Research Development Support – Advanced Budgeting</a:t>
            </a:r>
            <a:endParaRPr lang="en-US" dirty="0"/>
          </a:p>
          <a:p>
            <a:pPr marL="0" indent="0">
              <a:buNone/>
            </a:pPr>
            <a:r>
              <a:rPr lang="en-US" b="1" dirty="0"/>
              <a:t>                        </a:t>
            </a:r>
            <a:r>
              <a:rPr lang="en-US" dirty="0"/>
              <a:t>9:30am – 11am, University Hall, Room 454</a:t>
            </a:r>
          </a:p>
        </p:txBody>
      </p:sp>
    </p:spTree>
    <p:extLst>
      <p:ext uri="{BB962C8B-B14F-4D97-AF65-F5344CB8AC3E}">
        <p14:creationId xmlns:p14="http://schemas.microsoft.com/office/powerpoint/2010/main" val="2192710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3" y="169408"/>
            <a:ext cx="10515600" cy="1325563"/>
          </a:xfrm>
        </p:spPr>
        <p:txBody>
          <a:bodyPr/>
          <a:lstStyle/>
          <a:p>
            <a:r>
              <a:rPr lang="en-US" dirty="0">
                <a:solidFill>
                  <a:schemeClr val="bg1"/>
                </a:solidFill>
              </a:rPr>
              <a:t>Discussion and Q/A</a:t>
            </a:r>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066728" y="767196"/>
            <a:ext cx="4058543" cy="4329113"/>
          </a:xfrm>
        </p:spPr>
      </p:pic>
    </p:spTree>
    <p:extLst>
      <p:ext uri="{BB962C8B-B14F-4D97-AF65-F5344CB8AC3E}">
        <p14:creationId xmlns:p14="http://schemas.microsoft.com/office/powerpoint/2010/main" val="708284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u="sng" dirty="0"/>
              <a:t>Overview</a:t>
            </a:r>
          </a:p>
        </p:txBody>
      </p:sp>
      <p:sp>
        <p:nvSpPr>
          <p:cNvPr id="3" name="Content Placeholder 2"/>
          <p:cNvSpPr>
            <a:spLocks noGrp="1"/>
          </p:cNvSpPr>
          <p:nvPr>
            <p:ph idx="1"/>
          </p:nvPr>
        </p:nvSpPr>
        <p:spPr>
          <a:xfrm>
            <a:off x="2658007" y="618269"/>
            <a:ext cx="12286319" cy="4267200"/>
          </a:xfrm>
        </p:spPr>
        <p:txBody>
          <a:bodyPr>
            <a:noAutofit/>
          </a:bodyPr>
          <a:lstStyle/>
          <a:p>
            <a:pPr marL="0" indent="0">
              <a:lnSpc>
                <a:spcPct val="100000"/>
              </a:lnSpc>
              <a:spcBef>
                <a:spcPts val="1600"/>
              </a:spcBef>
              <a:buNone/>
            </a:pPr>
            <a:r>
              <a:rPr lang="en-US" dirty="0" smtClean="0"/>
              <a:t>Introductions</a:t>
            </a:r>
          </a:p>
          <a:p>
            <a:pPr marL="0" indent="0">
              <a:lnSpc>
                <a:spcPct val="100000"/>
              </a:lnSpc>
              <a:spcBef>
                <a:spcPts val="1600"/>
              </a:spcBef>
              <a:buNone/>
            </a:pPr>
            <a:r>
              <a:rPr lang="en-US" dirty="0"/>
              <a:t>External Funding</a:t>
            </a:r>
          </a:p>
          <a:p>
            <a:pPr marL="0" indent="0">
              <a:lnSpc>
                <a:spcPct val="100000"/>
              </a:lnSpc>
              <a:spcBef>
                <a:spcPts val="1600"/>
              </a:spcBef>
              <a:buNone/>
            </a:pPr>
            <a:r>
              <a:rPr lang="en-US" dirty="0"/>
              <a:t>	Limited Submission</a:t>
            </a:r>
          </a:p>
          <a:p>
            <a:pPr marL="0" indent="0">
              <a:lnSpc>
                <a:spcPct val="100000"/>
              </a:lnSpc>
              <a:spcBef>
                <a:spcPts val="1600"/>
              </a:spcBef>
              <a:buNone/>
            </a:pPr>
            <a:r>
              <a:rPr lang="en-US" dirty="0"/>
              <a:t>	SPIN</a:t>
            </a:r>
          </a:p>
          <a:p>
            <a:pPr marL="0" indent="0">
              <a:lnSpc>
                <a:spcPct val="100000"/>
              </a:lnSpc>
              <a:spcBef>
                <a:spcPts val="1600"/>
              </a:spcBef>
              <a:buNone/>
            </a:pPr>
            <a:r>
              <a:rPr lang="en-US" dirty="0"/>
              <a:t>UC Internal Funding</a:t>
            </a:r>
          </a:p>
          <a:p>
            <a:pPr marL="0" indent="0">
              <a:lnSpc>
                <a:spcPct val="100000"/>
              </a:lnSpc>
              <a:spcBef>
                <a:spcPts val="1600"/>
              </a:spcBef>
              <a:buNone/>
            </a:pPr>
            <a:r>
              <a:rPr lang="en-US" dirty="0"/>
              <a:t>Provost Office</a:t>
            </a:r>
          </a:p>
          <a:p>
            <a:pPr marL="0" indent="0">
              <a:lnSpc>
                <a:spcPct val="100000"/>
              </a:lnSpc>
              <a:spcBef>
                <a:spcPts val="1600"/>
              </a:spcBef>
              <a:buNone/>
            </a:pPr>
            <a:r>
              <a:rPr lang="en-US" dirty="0"/>
              <a:t>UC Foundation</a:t>
            </a:r>
          </a:p>
          <a:p>
            <a:pPr marL="0" indent="0">
              <a:lnSpc>
                <a:spcPct val="100000"/>
              </a:lnSpc>
              <a:spcBef>
                <a:spcPts val="1600"/>
              </a:spcBef>
              <a:buNone/>
            </a:pPr>
            <a:r>
              <a:rPr lang="en-US" dirty="0"/>
              <a:t>Industry Opportunities</a:t>
            </a:r>
          </a:p>
          <a:p>
            <a:pPr marL="0" indent="0">
              <a:lnSpc>
                <a:spcPct val="100000"/>
              </a:lnSpc>
              <a:spcBef>
                <a:spcPts val="1600"/>
              </a:spcBef>
              <a:buNone/>
            </a:pPr>
            <a:endParaRPr lang="en-US" sz="2400" dirty="0" smtClean="0"/>
          </a:p>
        </p:txBody>
      </p:sp>
    </p:spTree>
    <p:extLst>
      <p:ext uri="{BB962C8B-B14F-4D97-AF65-F5344CB8AC3E}">
        <p14:creationId xmlns:p14="http://schemas.microsoft.com/office/powerpoint/2010/main" val="21231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Expert</a:t>
            </a:r>
            <a:endParaRPr lang="en-US" dirty="0"/>
          </a:p>
        </p:txBody>
      </p:sp>
      <p:sp>
        <p:nvSpPr>
          <p:cNvPr id="3" name="Content Placeholder 2"/>
          <p:cNvSpPr>
            <a:spLocks noGrp="1"/>
          </p:cNvSpPr>
          <p:nvPr>
            <p:ph idx="1"/>
          </p:nvPr>
        </p:nvSpPr>
        <p:spPr/>
        <p:txBody>
          <a:bodyPr>
            <a:normAutofit/>
          </a:bodyPr>
          <a:lstStyle/>
          <a:p>
            <a:r>
              <a:rPr lang="en-US" b="1" dirty="0"/>
              <a:t>Susan Dunlap</a:t>
            </a:r>
            <a:r>
              <a:rPr lang="en-US" dirty="0"/>
              <a:t>, UC Foundation Associate Director of Foundations and Corporation Relations</a:t>
            </a:r>
          </a:p>
          <a:p>
            <a:r>
              <a:rPr lang="en-US" b="1" dirty="0" smtClean="0"/>
              <a:t>Dr. Keisha </a:t>
            </a:r>
            <a:r>
              <a:rPr lang="en-US" b="1" dirty="0"/>
              <a:t>Love</a:t>
            </a:r>
            <a:r>
              <a:rPr lang="en-US" dirty="0"/>
              <a:t>, Assistant Vice Provost for Academic Personnel, Provost Office</a:t>
            </a:r>
          </a:p>
          <a:p>
            <a:r>
              <a:rPr lang="en-US" b="1" dirty="0"/>
              <a:t>Sarah Clift</a:t>
            </a:r>
            <a:r>
              <a:rPr lang="en-US" dirty="0"/>
              <a:t>, Senior Grant Administrator, Office of </a:t>
            </a:r>
            <a:r>
              <a:rPr lang="en-US" dirty="0" smtClean="0"/>
              <a:t>Research</a:t>
            </a:r>
          </a:p>
          <a:p>
            <a:r>
              <a:rPr lang="en-US" b="1" dirty="0" smtClean="0"/>
              <a:t>Dr. Teri Reed</a:t>
            </a:r>
            <a:r>
              <a:rPr lang="en-US" dirty="0" smtClean="0"/>
              <a:t>, Assistant Vice President, Office of Research</a:t>
            </a:r>
            <a:endParaRPr lang="en-US" dirty="0"/>
          </a:p>
        </p:txBody>
      </p:sp>
    </p:spTree>
    <p:extLst>
      <p:ext uri="{BB962C8B-B14F-4D97-AF65-F5344CB8AC3E}">
        <p14:creationId xmlns:p14="http://schemas.microsoft.com/office/powerpoint/2010/main" val="983826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6768" y="202172"/>
            <a:ext cx="6796216" cy="8811263"/>
          </a:xfrm>
          <a:prstGeom prst="rect">
            <a:avLst/>
          </a:prstGeom>
        </p:spPr>
      </p:pic>
    </p:spTree>
    <p:extLst>
      <p:ext uri="{BB962C8B-B14F-4D97-AF65-F5344CB8AC3E}">
        <p14:creationId xmlns:p14="http://schemas.microsoft.com/office/powerpoint/2010/main" val="207229863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295A9-1F36-3E4A-9A41-5B0CA8D185DA}"/>
              </a:ext>
            </a:extLst>
          </p:cNvPr>
          <p:cNvSpPr>
            <a:spLocks noGrp="1"/>
          </p:cNvSpPr>
          <p:nvPr>
            <p:ph type="title"/>
          </p:nvPr>
        </p:nvSpPr>
        <p:spPr/>
        <p:txBody>
          <a:bodyPr/>
          <a:lstStyle/>
          <a:p>
            <a:r>
              <a:rPr lang="en-US" dirty="0"/>
              <a:t>Office of Research Initiatives</a:t>
            </a:r>
          </a:p>
        </p:txBody>
      </p:sp>
      <p:sp>
        <p:nvSpPr>
          <p:cNvPr id="3" name="Content Placeholder 2">
            <a:extLst>
              <a:ext uri="{FF2B5EF4-FFF2-40B4-BE49-F238E27FC236}">
                <a16:creationId xmlns:a16="http://schemas.microsoft.com/office/drawing/2014/main" id="{FD1E21AE-527E-1C4F-B38E-BAE4026E42FB}"/>
              </a:ext>
            </a:extLst>
          </p:cNvPr>
          <p:cNvSpPr>
            <a:spLocks noGrp="1"/>
          </p:cNvSpPr>
          <p:nvPr>
            <p:ph idx="1"/>
          </p:nvPr>
        </p:nvSpPr>
        <p:spPr>
          <a:xfrm>
            <a:off x="594879" y="876300"/>
            <a:ext cx="11002241" cy="4592783"/>
          </a:xfrm>
        </p:spPr>
        <p:txBody>
          <a:bodyPr>
            <a:noAutofit/>
          </a:bodyPr>
          <a:lstStyle/>
          <a:p>
            <a:pPr marL="0" indent="0">
              <a:lnSpc>
                <a:spcPct val="100000"/>
              </a:lnSpc>
              <a:spcBef>
                <a:spcPts val="0"/>
              </a:spcBef>
              <a:buNone/>
            </a:pPr>
            <a:r>
              <a:rPr lang="en-US" sz="2000" b="1" dirty="0">
                <a:hlinkClick r:id="rId2">
                  <a:extLst>
                    <a:ext uri="{A12FA001-AC4F-418D-AE19-62706E023703}">
                      <ahyp:hlinkClr xmlns="" xmlns:ahyp="http://schemas.microsoft.com/office/drawing/2018/hyperlinkcolor" val="tx"/>
                    </a:ext>
                  </a:extLst>
                </a:hlinkClick>
              </a:rPr>
              <a:t>Internal Funding Opportunities</a:t>
            </a:r>
            <a:endParaRPr lang="en-US" sz="2000" b="1" dirty="0"/>
          </a:p>
          <a:p>
            <a:pPr marL="233363" indent="0">
              <a:lnSpc>
                <a:spcPct val="100000"/>
              </a:lnSpc>
              <a:spcBef>
                <a:spcPts val="600"/>
              </a:spcBef>
              <a:buNone/>
            </a:pPr>
            <a:r>
              <a:rPr lang="en-US" sz="1800" dirty="0"/>
              <a:t>Collaborative Research Advancement Grants Program</a:t>
            </a:r>
            <a:br>
              <a:rPr lang="en-US" sz="1800" dirty="0"/>
            </a:br>
            <a:r>
              <a:rPr lang="en-US" sz="1800" dirty="0"/>
              <a:t>	Track 1: Pilot Teams</a:t>
            </a:r>
            <a:br>
              <a:rPr lang="en-US" sz="1800" dirty="0"/>
            </a:br>
            <a:r>
              <a:rPr lang="en-US" sz="1800" dirty="0"/>
              <a:t>	Track 2: Strategic Teams</a:t>
            </a:r>
          </a:p>
          <a:p>
            <a:pPr marL="233363" indent="0">
              <a:lnSpc>
                <a:spcPct val="100000"/>
              </a:lnSpc>
              <a:spcBef>
                <a:spcPts val="600"/>
              </a:spcBef>
              <a:buNone/>
            </a:pPr>
            <a:r>
              <a:rPr lang="en-US" sz="1800" dirty="0"/>
              <a:t>Faculty Bridge Program</a:t>
            </a:r>
          </a:p>
          <a:p>
            <a:pPr marL="233363" indent="0">
              <a:lnSpc>
                <a:spcPct val="100000"/>
              </a:lnSpc>
              <a:spcBef>
                <a:spcPts val="600"/>
              </a:spcBef>
              <a:buNone/>
            </a:pPr>
            <a:r>
              <a:rPr lang="en-US" sz="1800" dirty="0"/>
              <a:t>Science Engineering + Art Design (SE+AD) Advancement Grant</a:t>
            </a:r>
          </a:p>
          <a:p>
            <a:pPr marL="233363" indent="0">
              <a:lnSpc>
                <a:spcPct val="100000"/>
              </a:lnSpc>
              <a:spcBef>
                <a:spcPts val="600"/>
              </a:spcBef>
              <a:buNone/>
            </a:pPr>
            <a:r>
              <a:rPr lang="en-US" sz="1800" dirty="0"/>
              <a:t>Core Capability Development Grant Program</a:t>
            </a:r>
          </a:p>
          <a:p>
            <a:pPr marL="233363" indent="0">
              <a:lnSpc>
                <a:spcPct val="100000"/>
              </a:lnSpc>
              <a:spcBef>
                <a:spcPts val="600"/>
              </a:spcBef>
              <a:buNone/>
            </a:pPr>
            <a:r>
              <a:rPr lang="en-US" sz="1800" dirty="0"/>
              <a:t>Core Equipment Grant Program</a:t>
            </a:r>
          </a:p>
          <a:p>
            <a:pPr marL="233363" indent="0">
              <a:lnSpc>
                <a:spcPct val="100000"/>
              </a:lnSpc>
              <a:spcBef>
                <a:spcPts val="600"/>
              </a:spcBef>
              <a:buNone/>
            </a:pPr>
            <a:r>
              <a:rPr lang="en-US" sz="1800" dirty="0"/>
              <a:t>University Research Council	</a:t>
            </a:r>
          </a:p>
          <a:p>
            <a:pPr marL="690563" lvl="1" indent="0">
              <a:lnSpc>
                <a:spcPct val="100000"/>
              </a:lnSpc>
              <a:spcBef>
                <a:spcPts val="0"/>
              </a:spcBef>
              <a:buNone/>
            </a:pPr>
            <a:r>
              <a:rPr lang="en-US" sz="1800" dirty="0"/>
              <a:t>Creative &amp; Performing Arts Cost Support Program</a:t>
            </a:r>
            <a:br>
              <a:rPr lang="en-US" sz="1800" dirty="0"/>
            </a:br>
            <a:r>
              <a:rPr lang="en-US" sz="1800" dirty="0"/>
              <a:t>Humanities and Social Sciences Cost Support Program</a:t>
            </a:r>
            <a:br>
              <a:rPr lang="en-US" sz="1800" dirty="0"/>
            </a:br>
            <a:r>
              <a:rPr lang="en-US" sz="1800" dirty="0"/>
              <a:t>Faculty Research Cost Support Awards Program</a:t>
            </a:r>
            <a:br>
              <a:rPr lang="en-US" sz="1800" dirty="0"/>
            </a:br>
            <a:r>
              <a:rPr lang="en-US" sz="1800" dirty="0"/>
              <a:t>Graduate Student Stipend and Research Cost Awards for Faculty-Student Collaboration</a:t>
            </a:r>
            <a:br>
              <a:rPr lang="en-US" sz="1800" dirty="0"/>
            </a:br>
            <a:r>
              <a:rPr lang="en-US" sz="1800" dirty="0"/>
              <a:t>Undergraduate Student Stipend and Research Cost Awards for Faculty-Student Collaboration</a:t>
            </a:r>
          </a:p>
        </p:txBody>
      </p:sp>
    </p:spTree>
    <p:extLst>
      <p:ext uri="{BB962C8B-B14F-4D97-AF65-F5344CB8AC3E}">
        <p14:creationId xmlns:p14="http://schemas.microsoft.com/office/powerpoint/2010/main" val="254817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6858000"/>
          </a:xfrm>
          <a:prstGeom prst="rect">
            <a:avLst/>
          </a:prstGeom>
          <a:solidFill>
            <a:srgbClr val="E001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1585912"/>
          </a:xfrm>
          <a:prstGeom prst="rect">
            <a:avLst/>
          </a:prstGeom>
        </p:spPr>
      </p:pic>
      <p:sp>
        <p:nvSpPr>
          <p:cNvPr id="6" name="TextBox 5"/>
          <p:cNvSpPr txBox="1"/>
          <p:nvPr/>
        </p:nvSpPr>
        <p:spPr>
          <a:xfrm>
            <a:off x="1746315" y="2050868"/>
            <a:ext cx="8699366" cy="2123658"/>
          </a:xfrm>
          <a:prstGeom prst="rect">
            <a:avLst/>
          </a:prstGeom>
          <a:noFill/>
        </p:spPr>
        <p:txBody>
          <a:bodyPr wrap="square" rtlCol="0" anchor="ctr" anchorCtr="0">
            <a:spAutoFit/>
          </a:bodyPr>
          <a:lstStyle/>
          <a:p>
            <a:pPr algn="ctr" defTabSz="457200"/>
            <a:r>
              <a:rPr lang="en-US" sz="4400" b="1" dirty="0">
                <a:ln w="25400">
                  <a:solidFill>
                    <a:prstClr val="white"/>
                  </a:solidFill>
                  <a:prstDash val="solid"/>
                  <a:miter lim="800000"/>
                </a:ln>
                <a:solidFill>
                  <a:prstClr val="white"/>
                </a:solidFill>
                <a:latin typeface="Times New Roman" panose="02020603050405020304" pitchFamily="18" charset="0"/>
                <a:cs typeface="Times New Roman" panose="02020603050405020304" pitchFamily="18" charset="0"/>
              </a:rPr>
              <a:t>Internal Professional Development </a:t>
            </a:r>
          </a:p>
          <a:p>
            <a:pPr algn="ctr" defTabSz="457200"/>
            <a:endParaRPr lang="en-US" sz="4400" b="1" dirty="0">
              <a:ln w="25400">
                <a:solidFill>
                  <a:prstClr val="white"/>
                </a:solidFill>
                <a:prstDash val="solid"/>
                <a:miter lim="800000"/>
              </a:ln>
              <a:solidFill>
                <a:prstClr val="white"/>
              </a:solidFill>
              <a:latin typeface="Times New Roman" panose="02020603050405020304" pitchFamily="18" charset="0"/>
              <a:cs typeface="Times New Roman" panose="02020603050405020304" pitchFamily="18" charset="0"/>
            </a:endParaRPr>
          </a:p>
          <a:p>
            <a:pPr algn="ctr" defTabSz="457200"/>
            <a:r>
              <a:rPr lang="en-US" sz="4400" b="1" dirty="0">
                <a:ln w="25400">
                  <a:solidFill>
                    <a:prstClr val="white"/>
                  </a:solidFill>
                  <a:prstDash val="solid"/>
                  <a:miter lim="800000"/>
                </a:ln>
                <a:solidFill>
                  <a:prstClr val="white"/>
                </a:solidFill>
                <a:latin typeface="Times New Roman" panose="02020603050405020304" pitchFamily="18" charset="0"/>
                <a:cs typeface="Times New Roman" panose="02020603050405020304" pitchFamily="18" charset="0"/>
              </a:rPr>
              <a:t>Funding Opportunities</a:t>
            </a:r>
          </a:p>
        </p:txBody>
      </p:sp>
      <p:sp>
        <p:nvSpPr>
          <p:cNvPr id="7" name="Subtitle 2"/>
          <p:cNvSpPr>
            <a:spLocks noGrp="1"/>
          </p:cNvSpPr>
          <p:nvPr>
            <p:ph type="subTitle" idx="1"/>
          </p:nvPr>
        </p:nvSpPr>
        <p:spPr>
          <a:xfrm>
            <a:off x="2432114" y="4635574"/>
            <a:ext cx="7327768" cy="1361268"/>
          </a:xfrm>
        </p:spPr>
        <p:txBody>
          <a:bodyPr>
            <a:normAutofit/>
          </a:bodyPr>
          <a:lstStyle/>
          <a:p>
            <a:r>
              <a:rPr lang="en-US" sz="3000" dirty="0">
                <a:solidFill>
                  <a:schemeClr val="bg1"/>
                </a:solidFill>
              </a:rPr>
              <a:t>Keisha Love, PhD</a:t>
            </a:r>
          </a:p>
          <a:p>
            <a:endParaRPr lang="en-US" sz="2800" dirty="0">
              <a:solidFill>
                <a:schemeClr val="bg1"/>
              </a:solidFill>
            </a:endParaRPr>
          </a:p>
        </p:txBody>
      </p:sp>
    </p:spTree>
    <p:extLst>
      <p:ext uri="{BB962C8B-B14F-4D97-AF65-F5344CB8AC3E}">
        <p14:creationId xmlns:p14="http://schemas.microsoft.com/office/powerpoint/2010/main" val="3500988529"/>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purpose of a faculty development program is to maintain professional competence, and improve the quality of the teaching, research, scholarship, creative work, service and leadership throughout the University by assisting and inspiring Faculty Members to reach their full potential. </a:t>
            </a:r>
          </a:p>
        </p:txBody>
      </p:sp>
      <p:sp>
        <p:nvSpPr>
          <p:cNvPr id="3" name="Title 2"/>
          <p:cNvSpPr>
            <a:spLocks noGrp="1"/>
          </p:cNvSpPr>
          <p:nvPr>
            <p:ph type="title"/>
          </p:nvPr>
        </p:nvSpPr>
        <p:spPr/>
        <p:txBody>
          <a:bodyPr/>
          <a:lstStyle/>
          <a:p>
            <a:r>
              <a:rPr lang="en-US" dirty="0"/>
              <a:t>What is Professional Development?</a:t>
            </a:r>
          </a:p>
        </p:txBody>
      </p:sp>
    </p:spTree>
    <p:extLst>
      <p:ext uri="{BB962C8B-B14F-4D97-AF65-F5344CB8AC3E}">
        <p14:creationId xmlns:p14="http://schemas.microsoft.com/office/powerpoint/2010/main" val="1458533964"/>
      </p:ext>
    </p:extLst>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$620,000 awarded every year</a:t>
            </a:r>
          </a:p>
          <a:p>
            <a:pPr lvl="1"/>
            <a:r>
              <a:rPr lang="en-US" dirty="0"/>
              <a:t>Unspent funds are “rolled” to the following year</a:t>
            </a:r>
          </a:p>
          <a:p>
            <a:r>
              <a:rPr lang="en-US" dirty="0"/>
              <a:t>College review committees</a:t>
            </a:r>
          </a:p>
          <a:p>
            <a:r>
              <a:rPr lang="en-US" dirty="0"/>
              <a:t>Processes and deadlines vary by college</a:t>
            </a:r>
          </a:p>
          <a:p>
            <a:r>
              <a:rPr lang="en-US" dirty="0">
                <a:hlinkClick r:id="rId3"/>
              </a:rPr>
              <a:t>Application website</a:t>
            </a:r>
            <a:r>
              <a:rPr lang="en-US" dirty="0"/>
              <a:t> </a:t>
            </a:r>
          </a:p>
        </p:txBody>
      </p:sp>
      <p:pic>
        <p:nvPicPr>
          <p:cNvPr id="6" name="Picture 5">
            <a:extLst>
              <a:ext uri="{FF2B5EF4-FFF2-40B4-BE49-F238E27FC236}">
                <a16:creationId xmlns:a16="http://schemas.microsoft.com/office/drawing/2014/main" id="{069D861C-613A-47EF-B18E-13C876E6742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1524000" y="5153560"/>
            <a:ext cx="9144000" cy="1704441"/>
          </a:xfrm>
          <a:prstGeom prst="rect">
            <a:avLst/>
          </a:prstGeom>
        </p:spPr>
      </p:pic>
      <p:sp>
        <p:nvSpPr>
          <p:cNvPr id="3" name="Title 2"/>
          <p:cNvSpPr>
            <a:spLocks noGrp="1"/>
          </p:cNvSpPr>
          <p:nvPr>
            <p:ph type="title"/>
          </p:nvPr>
        </p:nvSpPr>
        <p:spPr/>
        <p:txBody>
          <a:bodyPr/>
          <a:lstStyle/>
          <a:p>
            <a:r>
              <a:rPr lang="en-US" b="1" dirty="0"/>
              <a:t>Article 24.6: College Level Funds</a:t>
            </a:r>
          </a:p>
        </p:txBody>
      </p:sp>
    </p:spTree>
    <p:extLst>
      <p:ext uri="{BB962C8B-B14F-4D97-AF65-F5344CB8AC3E}">
        <p14:creationId xmlns:p14="http://schemas.microsoft.com/office/powerpoint/2010/main" val="406237465"/>
      </p:ext>
    </p:extLst>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$5000 maximum</a:t>
            </a:r>
          </a:p>
          <a:p>
            <a:r>
              <a:rPr lang="en-US" dirty="0"/>
              <a:t>Max of 2 funded applications/faculty member/academic year</a:t>
            </a:r>
          </a:p>
          <a:p>
            <a:r>
              <a:rPr lang="en-US" dirty="0"/>
              <a:t>Support learning and development in teaching, research, scholarship, creative work, service and/or leadership </a:t>
            </a:r>
          </a:p>
          <a:p>
            <a:pPr lvl="1"/>
            <a:r>
              <a:rPr lang="en-US" dirty="0"/>
              <a:t>Conferences</a:t>
            </a:r>
          </a:p>
          <a:p>
            <a:pPr lvl="1"/>
            <a:r>
              <a:rPr lang="en-US" dirty="0"/>
              <a:t>Events</a:t>
            </a:r>
          </a:p>
          <a:p>
            <a:pPr lvl="1"/>
            <a:r>
              <a:rPr lang="en-US" dirty="0"/>
              <a:t>Training</a:t>
            </a:r>
          </a:p>
          <a:p>
            <a:pPr lvl="1"/>
            <a:r>
              <a:rPr lang="en-US" dirty="0"/>
              <a:t>Learning communities or writing development</a:t>
            </a:r>
          </a:p>
        </p:txBody>
      </p:sp>
      <p:sp>
        <p:nvSpPr>
          <p:cNvPr id="3" name="Title 2"/>
          <p:cNvSpPr>
            <a:spLocks noGrp="1"/>
          </p:cNvSpPr>
          <p:nvPr>
            <p:ph type="title"/>
          </p:nvPr>
        </p:nvSpPr>
        <p:spPr/>
        <p:txBody>
          <a:bodyPr/>
          <a:lstStyle/>
          <a:p>
            <a:r>
              <a:rPr lang="en-US" dirty="0"/>
              <a:t>College Level Funds: Individual Faculty/Group Faculty Award</a:t>
            </a:r>
          </a:p>
        </p:txBody>
      </p:sp>
    </p:spTree>
    <p:extLst>
      <p:ext uri="{BB962C8B-B14F-4D97-AF65-F5344CB8AC3E}">
        <p14:creationId xmlns:p14="http://schemas.microsoft.com/office/powerpoint/2010/main" val="1565768972"/>
      </p:ext>
    </p:extLst>
  </p:cSld>
  <p:clrMapOvr>
    <a:masterClrMapping/>
  </p:clrMapOvr>
  <p:transition spd="slow">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EBD4CDF520D14DB9CF82964631631D" ma:contentTypeVersion="3" ma:contentTypeDescription="Create a new document." ma:contentTypeScope="" ma:versionID="d1c4324d9293ec9ce9d67b2442ace4ee">
  <xsd:schema xmlns:xsd="http://www.w3.org/2001/XMLSchema" xmlns:xs="http://www.w3.org/2001/XMLSchema" xmlns:p="http://schemas.microsoft.com/office/2006/metadata/properties" xmlns:ns2="6d231d27-281b-43b5-8d66-4093ac3dc6a7" targetNamespace="http://schemas.microsoft.com/office/2006/metadata/properties" ma:root="true" ma:fieldsID="7aa268a18ef173e6f5e4c1872027e12a" ns2:_="">
    <xsd:import namespace="6d231d27-281b-43b5-8d66-4093ac3dc6a7"/>
    <xsd:element name="properties">
      <xsd:complexType>
        <xsd:sequence>
          <xsd:element name="documentManagement">
            <xsd:complexType>
              <xsd:all>
                <xsd:element ref="ns2:Decription" minOccurs="0"/>
                <xsd:element ref="ns2:Doc_x0020_Type" minOccurs="0"/>
                <xsd:element ref="ns2:nu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31d27-281b-43b5-8d66-4093ac3dc6a7" elementFormDefault="qualified">
    <xsd:import namespace="http://schemas.microsoft.com/office/2006/documentManagement/types"/>
    <xsd:import namespace="http://schemas.microsoft.com/office/infopath/2007/PartnerControls"/>
    <xsd:element name="Decription" ma:index="1" nillable="true" ma:displayName="Decription" ma:internalName="Decription">
      <xsd:simpleType>
        <xsd:restriction base="dms:Note">
          <xsd:maxLength value="255"/>
        </xsd:restriction>
      </xsd:simpleType>
    </xsd:element>
    <xsd:element name="Doc_x0020_Type" ma:index="9" nillable="true" ma:displayName="Doc Type" ma:internalName="Doc_x0020_Type">
      <xsd:simpleType>
        <xsd:restriction base="dms:Text">
          <xsd:maxLength value="255"/>
        </xsd:restriction>
      </xsd:simpleType>
    </xsd:element>
    <xsd:element name="num" ma:index="10" nillable="true" ma:displayName="num" ma:internalName="num">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um xmlns="6d231d27-281b-43b5-8d66-4093ac3dc6a7" xsi:nil="true"/>
    <Doc_x0020_Type xmlns="6d231d27-281b-43b5-8d66-4093ac3dc6a7" xsi:nil="true"/>
    <Decription xmlns="6d231d27-281b-43b5-8d66-4093ac3dc6a7">The Office of Research PowerPoint template (Gray version)</Decrip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E2981B-5309-465D-83C7-660CACA4D7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231d27-281b-43b5-8d66-4093ac3dc6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D4AA3B-B561-4CE0-9D6A-D4583E9939C3}">
  <ds:schemaRefs>
    <ds:schemaRef ds:uri="http://schemas.microsoft.com/office/infopath/2007/PartnerControls"/>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dcmitype/"/>
    <ds:schemaRef ds:uri="http://purl.org/dc/elements/1.1/"/>
    <ds:schemaRef ds:uri="6d231d27-281b-43b5-8d66-4093ac3dc6a7"/>
  </ds:schemaRefs>
</ds:datastoreItem>
</file>

<file path=customXml/itemProps3.xml><?xml version="1.0" encoding="utf-8"?>
<ds:datastoreItem xmlns:ds="http://schemas.openxmlformats.org/officeDocument/2006/customXml" ds:itemID="{F5537B4F-A2FD-4C6C-9E56-A7625204E7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2231</TotalTime>
  <Words>908</Words>
  <Application>Microsoft Office PowerPoint</Application>
  <PresentationFormat>Widescreen</PresentationFormat>
  <Paragraphs>112</Paragraphs>
  <Slides>19</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Calibri Light</vt:lpstr>
      <vt:lpstr>Courier New</vt:lpstr>
      <vt:lpstr>Gentium Book Basic</vt:lpstr>
      <vt:lpstr>Helvetica Neue</vt:lpstr>
      <vt:lpstr>Times New Roman</vt:lpstr>
      <vt:lpstr>Office Theme</vt:lpstr>
      <vt:lpstr>1_Office Theme</vt:lpstr>
      <vt:lpstr>Office of Research Research Development and Support Series  Research Development Support – How to Find Funding Opportunities</vt:lpstr>
      <vt:lpstr>Overview</vt:lpstr>
      <vt:lpstr>Our Expert</vt:lpstr>
      <vt:lpstr>PowerPoint Presentation</vt:lpstr>
      <vt:lpstr>Office of Research Initiatives</vt:lpstr>
      <vt:lpstr>PowerPoint Presentation</vt:lpstr>
      <vt:lpstr>What is Professional Development?</vt:lpstr>
      <vt:lpstr>Article 24.6: College Level Funds</vt:lpstr>
      <vt:lpstr>College Level Funds: Individual Faculty/Group Faculty Award</vt:lpstr>
      <vt:lpstr>College Level Funds: Supporting Materials Award</vt:lpstr>
      <vt:lpstr> Strategic Collaborative or Interdisciplinary Faculty Team Projects  </vt:lpstr>
      <vt:lpstr>Appointed or Elected Faculty Group Project Awards</vt:lpstr>
      <vt:lpstr>PowerPoint Presentation</vt:lpstr>
      <vt:lpstr>Office of Research Resources</vt:lpstr>
      <vt:lpstr>Office of Research Resources – NEW!!</vt:lpstr>
      <vt:lpstr>PowerPoint Presentation</vt:lpstr>
      <vt:lpstr>Research Development and Support Series</vt:lpstr>
      <vt:lpstr>Research Development and Support Series</vt:lpstr>
      <vt:lpstr>Discussion and Q/A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Reed, Teri (reedtk)</cp:lastModifiedBy>
  <cp:revision>113</cp:revision>
  <dcterms:created xsi:type="dcterms:W3CDTF">2018-04-17T17:08:24Z</dcterms:created>
  <dcterms:modified xsi:type="dcterms:W3CDTF">2019-10-15T15:23:45Z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0x01010078EBD4CDF520D14DB9CF82964631631D</vt:lpwstr>
  </property>
</Properties>
</file>