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306" r:id="rId7"/>
    <p:sldId id="308" r:id="rId8"/>
    <p:sldId id="309" r:id="rId9"/>
    <p:sldId id="310" r:id="rId10"/>
    <p:sldId id="311" r:id="rId11"/>
    <p:sldId id="313" r:id="rId12"/>
    <p:sldId id="314" r:id="rId13"/>
    <p:sldId id="283" r:id="rId14"/>
    <p:sldId id="307" r:id="rId15"/>
    <p:sldId id="261" r:id="rId16"/>
    <p:sldId id="305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0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DAB664-FF30-45B2-8BB3-FA7CAB15BD83}" v="35" dt="2019-09-05T19:29:14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88"/>
    <p:restoredTop sz="86105" autoAdjust="0"/>
  </p:normalViewPr>
  <p:slideViewPr>
    <p:cSldViewPr snapToGrid="0" snapToObjects="1">
      <p:cViewPr varScale="1">
        <p:scale>
          <a:sx n="99" d="100"/>
          <a:sy n="99" d="100"/>
        </p:scale>
        <p:origin x="1338" y="72"/>
      </p:cViewPr>
      <p:guideLst>
        <p:guide pos="3840"/>
        <p:guide orient="horz" pos="2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2265e8f2e0b32a42a765c11c24d9a0b5dcac05a71de18bf8295d133dee60c9ad::" providerId="AD" clId="Web-{43DAB664-FF30-45B2-8BB3-FA7CAB15BD83}"/>
    <pc:docChg chg="modSld">
      <pc:chgData name="Guest User" userId="S::urn:spo:anon#2265e8f2e0b32a42a765c11c24d9a0b5dcac05a71de18bf8295d133dee60c9ad::" providerId="AD" clId="Web-{43DAB664-FF30-45B2-8BB3-FA7CAB15BD83}" dt="2019-09-05T19:29:14.758" v="34" actId="14100"/>
      <pc:docMkLst>
        <pc:docMk/>
      </pc:docMkLst>
      <pc:sldChg chg="modSp">
        <pc:chgData name="Guest User" userId="S::urn:spo:anon#2265e8f2e0b32a42a765c11c24d9a0b5dcac05a71de18bf8295d133dee60c9ad::" providerId="AD" clId="Web-{43DAB664-FF30-45B2-8BB3-FA7CAB15BD83}" dt="2019-09-05T19:28:02.617" v="31" actId="1076"/>
        <pc:sldMkLst>
          <pc:docMk/>
          <pc:sldMk cId="1574050624" sldId="308"/>
        </pc:sldMkLst>
        <pc:spChg chg="mod">
          <ac:chgData name="Guest User" userId="S::urn:spo:anon#2265e8f2e0b32a42a765c11c24d9a0b5dcac05a71de18bf8295d133dee60c9ad::" providerId="AD" clId="Web-{43DAB664-FF30-45B2-8BB3-FA7CAB15BD83}" dt="2019-09-05T19:27:45.617" v="27" actId="1076"/>
          <ac:spMkLst>
            <pc:docMk/>
            <pc:sldMk cId="1574050624" sldId="308"/>
            <ac:spMk id="3" creationId="{00000000-0000-0000-0000-000000000000}"/>
          </ac:spMkLst>
        </pc:spChg>
        <pc:spChg chg="mod">
          <ac:chgData name="Guest User" userId="S::urn:spo:anon#2265e8f2e0b32a42a765c11c24d9a0b5dcac05a71de18bf8295d133dee60c9ad::" providerId="AD" clId="Web-{43DAB664-FF30-45B2-8BB3-FA7CAB15BD83}" dt="2019-09-05T19:28:02.617" v="31" actId="1076"/>
          <ac:spMkLst>
            <pc:docMk/>
            <pc:sldMk cId="1574050624" sldId="308"/>
            <ac:spMk id="4" creationId="{00000000-0000-0000-0000-000000000000}"/>
          </ac:spMkLst>
        </pc:spChg>
      </pc:sldChg>
      <pc:sldChg chg="modSp">
        <pc:chgData name="Guest User" userId="S::urn:spo:anon#2265e8f2e0b32a42a765c11c24d9a0b5dcac05a71de18bf8295d133dee60c9ad::" providerId="AD" clId="Web-{43DAB664-FF30-45B2-8BB3-FA7CAB15BD83}" dt="2019-09-05T19:29:14.758" v="34" actId="14100"/>
        <pc:sldMkLst>
          <pc:docMk/>
          <pc:sldMk cId="1535057356" sldId="311"/>
        </pc:sldMkLst>
        <pc:graphicFrameChg chg="mod">
          <ac:chgData name="Guest User" userId="S::urn:spo:anon#2265e8f2e0b32a42a765c11c24d9a0b5dcac05a71de18bf8295d133dee60c9ad::" providerId="AD" clId="Web-{43DAB664-FF30-45B2-8BB3-FA7CAB15BD83}" dt="2019-09-05T19:29:14.758" v="34" actId="14100"/>
          <ac:graphicFrameMkLst>
            <pc:docMk/>
            <pc:sldMk cId="1535057356" sldId="311"/>
            <ac:graphicFrameMk id="5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0EDE0-9E22-4436-8A79-87C83341CE9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BA6B4-EAE2-4CD4-9396-136A5B3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8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top things to look for in an RFP regarding budget: </a:t>
            </a:r>
          </a:p>
          <a:p>
            <a:r>
              <a:rPr lang="en-US" dirty="0"/>
              <a:t>Limits,</a:t>
            </a:r>
            <a:r>
              <a:rPr lang="en-US" baseline="0" dirty="0"/>
              <a:t> both direct &amp; indirect</a:t>
            </a:r>
          </a:p>
          <a:p>
            <a:r>
              <a:rPr lang="en-US" baseline="0" dirty="0"/>
              <a:t>Restrictions on certain types of expenditures – equipment, faculty salaries, travel, etc.</a:t>
            </a:r>
          </a:p>
          <a:p>
            <a:r>
              <a:rPr lang="en-US" baseline="0" dirty="0"/>
              <a:t>Mandated expenditures – student support, investigator effort, etc.</a:t>
            </a:r>
          </a:p>
          <a:p>
            <a:r>
              <a:rPr lang="en-US" baseline="0" dirty="0"/>
              <a:t>Mandated or </a:t>
            </a:r>
            <a:r>
              <a:rPr lang="en-US" baseline="0" dirty="0" err="1"/>
              <a:t>unallowed</a:t>
            </a:r>
            <a:r>
              <a:rPr lang="en-US" baseline="0" dirty="0"/>
              <a:t> cost share</a:t>
            </a:r>
          </a:p>
          <a:p>
            <a:r>
              <a:rPr lang="en-US" baseline="0" dirty="0"/>
              <a:t>Other?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74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everyone’s chance to help direct the upcoming advanced course. Seek input on both topics and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62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</a:t>
            </a:r>
            <a:r>
              <a:rPr lang="en-US" baseline="0" dirty="0"/>
              <a:t> share widely – 13 opportunities starting tomorrow!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6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6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6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>
            <a:spLocks noGrp="1"/>
          </p:cNvSpPr>
          <p:nvPr>
            <p:ph type="body" idx="1"/>
          </p:nvPr>
        </p:nvSpPr>
        <p:spPr>
          <a:xfrm>
            <a:off x="892969" y="892969"/>
            <a:ext cx="10406063" cy="50720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9716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11259456" cy="825046"/>
          </a:xfrm>
        </p:spPr>
        <p:txBody>
          <a:bodyPr>
            <a:normAutofit/>
          </a:bodyPr>
          <a:lstStyle>
            <a:lvl1pPr>
              <a:defRPr sz="3600" u="sng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108966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1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7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8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3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6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11259456" cy="825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66800"/>
            <a:ext cx="108966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58ABD-B7D0-E84D-B444-C0F92E7BC1E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AA0FAD-2F08-9C42-9764-DC52A0FC514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258" y="5623560"/>
            <a:ext cx="10731483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4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4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how2.uc.edu/" TargetMode="External"/><Relationship Id="rId2" Type="http://schemas.openxmlformats.org/officeDocument/2006/relationships/hyperlink" Target="http://research.uc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srch-webserver.uc.edu/" TargetMode="External"/><Relationship Id="rId5" Type="http://schemas.openxmlformats.org/officeDocument/2006/relationships/hyperlink" Target="http://research.uc.edu/funding/spin" TargetMode="External"/><Relationship Id="rId4" Type="http://schemas.openxmlformats.org/officeDocument/2006/relationships/hyperlink" Target="http://researchdirectory.uc.ed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uc.edu/funding/overvie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how2.uc.edu/search?indexCatalogue=researchhow2-dev&amp;searchQuery=budget&amp;wordsMode=0" TargetMode="External"/><Relationship Id="rId2" Type="http://schemas.openxmlformats.org/officeDocument/2006/relationships/hyperlink" Target="http://researchhow2.uc.edu/ho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how2.uc.edu/search?indexCatalogue=researchhow2-dev&amp;searchQuery=NSF+Budget+Justification+Template&amp;wordsMode=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61D2358-58BC-5C47-BDF9-028CD11F7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5568"/>
            <a:ext cx="9144000" cy="2387600"/>
          </a:xfrm>
        </p:spPr>
        <p:txBody>
          <a:bodyPr>
            <a:noAutofit/>
          </a:bodyPr>
          <a:lstStyle/>
          <a:p>
            <a:r>
              <a:rPr lang="en-US" sz="3600" dirty="0"/>
              <a:t>Office of Research</a:t>
            </a:r>
            <a:br>
              <a:rPr lang="en-US" sz="3600" dirty="0"/>
            </a:br>
            <a:r>
              <a:rPr lang="en-US" sz="3600" dirty="0" err="1"/>
              <a:t>Research</a:t>
            </a:r>
            <a:r>
              <a:rPr lang="en-US" sz="3600" dirty="0"/>
              <a:t> Development and Support Series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2800" dirty="0"/>
              <a:t>Proposal Budgets – More Than Just a Bunch of Numbers (R)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C610010-8881-224C-81CC-8E2604D07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644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Patrick </a:t>
            </a:r>
            <a:r>
              <a:rPr lang="en-US" dirty="0" smtClean="0">
                <a:latin typeface="+mj-lt"/>
              </a:rPr>
              <a:t>Clark</a:t>
            </a:r>
          </a:p>
          <a:p>
            <a:r>
              <a:rPr lang="en-US" dirty="0" smtClean="0">
                <a:latin typeface="+mj-lt"/>
              </a:rPr>
              <a:t>Sarah Clift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Monday, September 30, 2019 11:00 AM</a:t>
            </a:r>
          </a:p>
          <a:p>
            <a:r>
              <a:rPr lang="en-US" dirty="0" smtClean="0">
                <a:latin typeface="+mj-lt"/>
              </a:rPr>
              <a:t>Procter Hall Room 286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55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D295A9-1F36-3E4A-9A41-5B0CA8D18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Research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E21AE-527E-1C4F-B38E-BAE4026E4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867" y="935180"/>
            <a:ext cx="11002241" cy="4592783"/>
          </a:xfrm>
        </p:spPr>
        <p:txBody>
          <a:bodyPr>
            <a:normAutofit lnSpcReduction="10000"/>
          </a:bodyPr>
          <a:lstStyle/>
          <a:p>
            <a:pPr marL="233363" indent="0">
              <a:spcBef>
                <a:spcPts val="1200"/>
              </a:spcBef>
              <a:buNone/>
            </a:pPr>
            <a:r>
              <a:rPr lang="en-US" sz="2400" dirty="0">
                <a:latin typeface="+mj-lt"/>
              </a:rPr>
              <a:t>Office of Research Web Site </a:t>
            </a:r>
            <a:r>
              <a:rPr lang="en-US" sz="1900" dirty="0">
                <a:latin typeface="+mj-lt"/>
              </a:rPr>
              <a:t>(</a:t>
            </a:r>
            <a:r>
              <a:rPr lang="en-US" sz="1900" dirty="0">
                <a:latin typeface="+mj-lt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research.uc.edu</a:t>
            </a:r>
            <a:r>
              <a:rPr lang="en-US" sz="1900" dirty="0" smtClean="0">
                <a:latin typeface="+mj-lt"/>
              </a:rPr>
              <a:t>)</a:t>
            </a:r>
          </a:p>
          <a:p>
            <a:pPr marL="233363" indent="0">
              <a:spcBef>
                <a:spcPts val="1200"/>
              </a:spcBef>
              <a:buNone/>
            </a:pPr>
            <a:endParaRPr lang="en-US" sz="1900" dirty="0">
              <a:latin typeface="+mj-lt"/>
            </a:endParaRPr>
          </a:p>
          <a:p>
            <a:pPr marL="233363" indent="0">
              <a:spcBef>
                <a:spcPts val="1200"/>
              </a:spcBef>
              <a:buNone/>
            </a:pPr>
            <a:r>
              <a:rPr lang="en-US" sz="2400" dirty="0">
                <a:latin typeface="+mj-lt"/>
              </a:rPr>
              <a:t>Office of Research How2 </a:t>
            </a:r>
            <a:r>
              <a:rPr lang="en-US" sz="1900" dirty="0">
                <a:latin typeface="+mj-lt"/>
              </a:rPr>
              <a:t>(</a:t>
            </a:r>
            <a:r>
              <a:rPr lang="en-US" sz="1900" dirty="0">
                <a:latin typeface="+mj-lt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researchhow2.uc.edu</a:t>
            </a:r>
            <a:r>
              <a:rPr lang="en-US" sz="1900" dirty="0" smtClean="0">
                <a:latin typeface="+mj-lt"/>
              </a:rPr>
              <a:t>)</a:t>
            </a:r>
          </a:p>
          <a:p>
            <a:pPr marL="233363" indent="0">
              <a:spcBef>
                <a:spcPts val="1200"/>
              </a:spcBef>
              <a:buNone/>
            </a:pPr>
            <a:endParaRPr lang="en-US" sz="1900" dirty="0" smtClean="0">
              <a:latin typeface="+mj-lt"/>
            </a:endParaRPr>
          </a:p>
          <a:p>
            <a:pPr marL="233363" indent="0">
              <a:spcBef>
                <a:spcPts val="1200"/>
              </a:spcBef>
              <a:buNone/>
            </a:pPr>
            <a:r>
              <a:rPr lang="en-US" sz="2400" dirty="0" smtClean="0">
                <a:latin typeface="+mj-lt"/>
              </a:rPr>
              <a:t>Research </a:t>
            </a:r>
            <a:r>
              <a:rPr lang="en-US" sz="2400" dirty="0">
                <a:latin typeface="+mj-lt"/>
              </a:rPr>
              <a:t>Directory </a:t>
            </a:r>
            <a:r>
              <a:rPr lang="en-US" sz="1900" dirty="0">
                <a:latin typeface="+mj-lt"/>
              </a:rPr>
              <a:t>(</a:t>
            </a:r>
            <a:r>
              <a:rPr lang="en-US" sz="1900" dirty="0">
                <a:latin typeface="+mj-lt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researchdirectory.uc.edu</a:t>
            </a:r>
            <a:r>
              <a:rPr lang="en-US" sz="1900" dirty="0">
                <a:latin typeface="+mj-lt"/>
              </a:rPr>
              <a:t>) – Ohio Department of Higher Education – </a:t>
            </a:r>
            <a:r>
              <a:rPr lang="en-US" sz="1900" dirty="0" smtClean="0">
                <a:latin typeface="+mj-lt"/>
              </a:rPr>
              <a:t>Ohio </a:t>
            </a:r>
            <a:r>
              <a:rPr lang="en-US" sz="1900" dirty="0">
                <a:latin typeface="+mj-lt"/>
              </a:rPr>
              <a:t>Innovation Exchange (</a:t>
            </a:r>
            <a:r>
              <a:rPr lang="en-US" sz="1900" dirty="0" err="1">
                <a:latin typeface="+mj-lt"/>
              </a:rPr>
              <a:t>OIEx</a:t>
            </a:r>
            <a:r>
              <a:rPr lang="en-US" sz="1900" dirty="0">
                <a:latin typeface="+mj-lt"/>
              </a:rPr>
              <a:t>)</a:t>
            </a:r>
          </a:p>
          <a:p>
            <a:pPr marL="233363" indent="0">
              <a:spcBef>
                <a:spcPts val="1200"/>
              </a:spcBef>
              <a:buNone/>
            </a:pPr>
            <a:endParaRPr lang="en-US" sz="2400" dirty="0" smtClean="0">
              <a:latin typeface="+mj-lt"/>
            </a:endParaRPr>
          </a:p>
          <a:p>
            <a:pPr marL="233363" indent="0">
              <a:spcBef>
                <a:spcPts val="1200"/>
              </a:spcBef>
              <a:buNone/>
            </a:pPr>
            <a:r>
              <a:rPr lang="en-US" sz="2400" dirty="0" smtClean="0">
                <a:latin typeface="+mj-lt"/>
              </a:rPr>
              <a:t>SPIN </a:t>
            </a:r>
            <a:r>
              <a:rPr lang="en-US" sz="1900" dirty="0">
                <a:latin typeface="+mj-lt"/>
              </a:rPr>
              <a:t>(</a:t>
            </a:r>
            <a:r>
              <a:rPr lang="en-US" sz="1900" dirty="0">
                <a:latin typeface="+mj-lt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research.uc.edu</a:t>
            </a:r>
            <a:r>
              <a:rPr lang="en-US" sz="1900" dirty="0">
                <a:latin typeface="+mj-lt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/funding/spin</a:t>
            </a:r>
            <a:r>
              <a:rPr lang="en-US" sz="1900" dirty="0">
                <a:latin typeface="+mj-lt"/>
              </a:rPr>
              <a:t>)</a:t>
            </a:r>
          </a:p>
          <a:p>
            <a:pPr marL="233363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sz="2400" dirty="0" smtClean="0">
              <a:latin typeface="+mj-lt"/>
            </a:endParaRPr>
          </a:p>
          <a:p>
            <a:pPr marL="233363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400" dirty="0" smtClean="0">
                <a:latin typeface="+mj-lt"/>
              </a:rPr>
              <a:t>Limited </a:t>
            </a:r>
            <a:r>
              <a:rPr lang="en-US" sz="2400" dirty="0">
                <a:latin typeface="+mj-lt"/>
              </a:rPr>
              <a:t>Submissions (</a:t>
            </a:r>
            <a:r>
              <a:rPr lang="en-US" sz="1900" dirty="0">
                <a:latin typeface="+mj-lt"/>
              </a:rPr>
              <a:t>via web portal (</a:t>
            </a:r>
            <a:r>
              <a:rPr lang="en-US" sz="1900" dirty="0">
                <a:latin typeface="+mj-lt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rsrch-webserver.uc.edu/</a:t>
            </a:r>
            <a:r>
              <a:rPr lang="en-US" sz="1900" dirty="0">
                <a:latin typeface="+mj-lt"/>
              </a:rPr>
              <a:t>)) Two types – faculty research </a:t>
            </a:r>
            <a:r>
              <a:rPr lang="en-US" sz="1900" dirty="0">
                <a:solidFill>
                  <a:prstClr val="black"/>
                </a:solidFill>
                <a:latin typeface="+mj-lt"/>
              </a:rPr>
              <a:t>nominations and research proposals; Selection process dependent on type.</a:t>
            </a:r>
          </a:p>
          <a:p>
            <a:pPr marL="233363" indent="0">
              <a:spcBef>
                <a:spcPts val="1200"/>
              </a:spcBef>
              <a:buNone/>
            </a:pPr>
            <a:endParaRPr lang="en-US" sz="2400" dirty="0"/>
          </a:p>
          <a:p>
            <a:pPr marL="233363" indent="0">
              <a:spcBef>
                <a:spcPts val="1200"/>
              </a:spcBef>
              <a:buNone/>
            </a:pPr>
            <a:endParaRPr lang="en-US" sz="2400" dirty="0"/>
          </a:p>
          <a:p>
            <a:pPr marL="233363" indent="0">
              <a:spcBef>
                <a:spcPts val="12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46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D295A9-1F36-3E4A-9A41-5B0CA8D18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Research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E21AE-527E-1C4F-B38E-BAE4026E4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879" y="876300"/>
            <a:ext cx="11002241" cy="459278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+mj-lt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Internal Funding Opportunities</a:t>
            </a:r>
            <a:endParaRPr lang="en-US" sz="2000" b="1" dirty="0">
              <a:latin typeface="+mj-lt"/>
            </a:endParaRP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Collaborative Research Advancement Grants Program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	Track 1: Pilot Teams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	Track 2: Strategic Teams</a:t>
            </a: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Faculty Bridge Program</a:t>
            </a: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Science Engineering + Art Design (SE+AD) Advancement Grant</a:t>
            </a: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Core Capability Development Grant Program</a:t>
            </a: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Core Equipment Grant Program</a:t>
            </a: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University Research Council	</a:t>
            </a:r>
          </a:p>
          <a:p>
            <a:pPr marL="690563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+mj-lt"/>
              </a:rPr>
              <a:t>Creative &amp; Performing Arts Cost Support Program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Humanities and Social Sciences Cost Support Program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Faculty Research Cost Support Awards Program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Graduate Student Stipend and Research Cost Awards for Faculty-Student Collaboration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Undergraduate Student Stipend and Research Cost Awards for Faculty-Student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91023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Development and Support Series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51603"/>
              </p:ext>
            </p:extLst>
          </p:nvPr>
        </p:nvGraphicFramePr>
        <p:xfrm>
          <a:off x="263236" y="858982"/>
          <a:ext cx="11665527" cy="4435667"/>
        </p:xfrm>
        <a:graphic>
          <a:graphicData uri="http://schemas.openxmlformats.org/drawingml/2006/table">
            <a:tbl>
              <a:tblPr firstRow="1" firstCol="1" bandRow="1"/>
              <a:tblGrid>
                <a:gridCol w="6106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9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1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10-4-19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11:30am-1pm;  Faculty Enrichment Center </a:t>
                      </a:r>
                      <a:r>
                        <a:rPr lang="en-US" sz="16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Langsam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Library, Room 540F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Development Support Series – 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Find Funding Opportunities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10-10-19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8am-4pm; Medical Science Building, Room E351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Development Support Series - </a:t>
                      </a:r>
                      <a:r>
                        <a:rPr lang="en-US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AtKisson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Training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Group NIH Workshop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1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10-11-19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8am-4pm, Faculty Enrichment Center, </a:t>
                      </a:r>
                      <a:r>
                        <a:rPr lang="en-US" sz="16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Langsam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Library, Room 540F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Development Support Series - </a:t>
                      </a:r>
                      <a:r>
                        <a:rPr lang="en-US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AtKisson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Training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Group NEH Workshop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1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10-17-19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1:30pm-3pm, Faculty Enrichment Center,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Langsam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Library, Room 540F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Development Support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Series – 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 Funding Opportunities: Learning from Past Recipients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1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10-23-19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11am-12:30pm,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Faculty Enrichment Center, </a:t>
                      </a:r>
                      <a:r>
                        <a:rPr lang="en-US" sz="16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Langsam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Library, Room 475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Development Support Series –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Research Engagement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1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10-29-19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1:30pm-3pm, Faculty Enrichment Center, </a:t>
                      </a: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Langsam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Library, Room 540F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Development Support Series -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 Webinar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11-04-19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9:30am-11am,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Faculty Enrichment Center, </a:t>
                      </a:r>
                      <a:r>
                        <a:rPr lang="en-US" sz="16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Langsam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Library, Room 540F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Development Support Series –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Building your Research Team: Undergrads, Graduate Students and Postdocs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11-14-19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3:30pm-5pm, </a:t>
                      </a: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Langsam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Library, Room 462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Development Support Series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 Infrastructure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11-18-19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9:30am-11am,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University Hall, Room 454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Development Support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Series – 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Advanced Budgeting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3" marR="56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520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42950" y="892969"/>
            <a:ext cx="10706099" cy="5072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375" dirty="0"/>
          </a:p>
          <a:p>
            <a:pPr marL="0" indent="0" algn="ctr">
              <a:buNone/>
            </a:pPr>
            <a:r>
              <a:rPr lang="en-US" sz="3375" dirty="0">
                <a:latin typeface="+mj-lt"/>
              </a:rPr>
              <a:t>Help us improve!</a:t>
            </a:r>
          </a:p>
          <a:p>
            <a:pPr marL="0" indent="0" algn="ctr">
              <a:buNone/>
            </a:pPr>
            <a:endParaRPr lang="en-US" sz="3375" dirty="0"/>
          </a:p>
          <a:p>
            <a:pPr marL="0" indent="0" algn="ctr">
              <a:buNone/>
            </a:pPr>
            <a:endParaRPr lang="en-US" sz="3375" dirty="0"/>
          </a:p>
        </p:txBody>
      </p:sp>
    </p:spTree>
    <p:extLst>
      <p:ext uri="{BB962C8B-B14F-4D97-AF65-F5344CB8AC3E}">
        <p14:creationId xmlns:p14="http://schemas.microsoft.com/office/powerpoint/2010/main" val="99340624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" y="16940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Discussion and Q/A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6728" y="767196"/>
            <a:ext cx="4058543" cy="4329113"/>
          </a:xfrm>
        </p:spPr>
      </p:pic>
    </p:spTree>
    <p:extLst>
      <p:ext uri="{BB962C8B-B14F-4D97-AF65-F5344CB8AC3E}">
        <p14:creationId xmlns:p14="http://schemas.microsoft.com/office/powerpoint/2010/main" val="70828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990600"/>
            <a:ext cx="109347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-US" sz="2400" dirty="0">
                <a:latin typeface="+mj-lt"/>
              </a:rPr>
              <a:t>Agenda:</a:t>
            </a:r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sz="2400" dirty="0">
                <a:latin typeface="+mj-lt"/>
              </a:rPr>
              <a:t>Budgeting Basics</a:t>
            </a:r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sz="2400" dirty="0">
                <a:latin typeface="+mj-lt"/>
              </a:rPr>
              <a:t>Mock Budget</a:t>
            </a:r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sz="2400" dirty="0">
                <a:latin typeface="+mj-lt"/>
              </a:rPr>
              <a:t>Mock Budget Justification</a:t>
            </a:r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sz="2400" dirty="0">
                <a:latin typeface="+mj-lt"/>
              </a:rPr>
              <a:t>Q&amp;A</a:t>
            </a:r>
          </a:p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3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Experts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Patrick Clark, AVP Operations &amp; Business Intelligence, Office of </a:t>
            </a:r>
            <a:r>
              <a:rPr lang="en-US" dirty="0" smtClean="0">
                <a:latin typeface="+mj-lt"/>
              </a:rPr>
              <a:t>Research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Sarah Clift, Proposal Development, Office of </a:t>
            </a:r>
            <a:r>
              <a:rPr lang="en-US" dirty="0" smtClean="0">
                <a:latin typeface="+mj-lt"/>
              </a:rPr>
              <a:t>Research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382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523" y="2133386"/>
            <a:ext cx="11031071" cy="3089904"/>
          </a:xfrm>
        </p:spPr>
        <p:txBody>
          <a:bodyPr vert="horz" lIns="91440" tIns="45720" rIns="91440" bIns="45720" numCol="2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Engineering</a:t>
            </a:r>
            <a:r>
              <a:rPr lang="en-US" dirty="0">
                <a:latin typeface="+mj-lt"/>
              </a:rPr>
              <a:t>: Carol Ross 558-6498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A&amp;S</a:t>
            </a:r>
            <a:r>
              <a:rPr lang="en-US" dirty="0">
                <a:latin typeface="+mj-lt"/>
              </a:rPr>
              <a:t>: Cindy Treacy 556-3533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Medicine</a:t>
            </a:r>
            <a:r>
              <a:rPr lang="en-US" dirty="0">
                <a:latin typeface="+mj-lt"/>
              </a:rPr>
              <a:t>: Steve Manning 558-2045, Teresa Larkin 558-3551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CECH</a:t>
            </a:r>
            <a:r>
              <a:rPr lang="en-US" dirty="0">
                <a:latin typeface="+mj-lt"/>
              </a:rPr>
              <a:t>: Carole Donnellon 556-5790, John Schwartz 556-1913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CAHS</a:t>
            </a:r>
            <a:r>
              <a:rPr lang="en-US" dirty="0">
                <a:latin typeface="+mj-lt"/>
              </a:rPr>
              <a:t>: Pam Quinlisk 558-9515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Pharmacy</a:t>
            </a:r>
            <a:r>
              <a:rPr lang="en-US" dirty="0">
                <a:latin typeface="+mj-lt"/>
              </a:rPr>
              <a:t>: Mary Ann Schaefer 558-0716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</a:t>
            </a:r>
            <a:r>
              <a:rPr lang="en-US" b="1" dirty="0" smtClean="0">
                <a:latin typeface="+mj-lt"/>
              </a:rPr>
              <a:t>Nursing</a:t>
            </a:r>
            <a:r>
              <a:rPr lang="en-US" dirty="0">
                <a:latin typeface="+mj-lt"/>
              </a:rPr>
              <a:t>: Erin Grant 558-2385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Business</a:t>
            </a:r>
            <a:r>
              <a:rPr lang="en-US" dirty="0">
                <a:latin typeface="+mj-lt"/>
              </a:rPr>
              <a:t>: Beth Hoff 556-6581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DAAP</a:t>
            </a:r>
            <a:r>
              <a:rPr lang="en-US" dirty="0">
                <a:latin typeface="+mj-lt"/>
              </a:rPr>
              <a:t>: Tricia Vonderahe 556-1203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CCM</a:t>
            </a:r>
            <a:r>
              <a:rPr lang="en-US" dirty="0">
                <a:latin typeface="+mj-lt"/>
              </a:rPr>
              <a:t>: Steve McConnell 556-6813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Blue Ash</a:t>
            </a:r>
            <a:r>
              <a:rPr lang="en-US" dirty="0">
                <a:latin typeface="+mj-lt"/>
              </a:rPr>
              <a:t>: Marc Watson 936-1664</a:t>
            </a:r>
            <a:r>
              <a:rPr lang="en-US" b="1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Clermont</a:t>
            </a:r>
            <a:r>
              <a:rPr lang="en-US" dirty="0">
                <a:latin typeface="+mj-lt"/>
              </a:rPr>
              <a:t>: Daniel Solazzo 732-5204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</a:t>
            </a:r>
            <a:r>
              <a:rPr lang="en-US" b="1" dirty="0" err="1">
                <a:latin typeface="+mj-lt"/>
              </a:rPr>
              <a:t>OoR</a:t>
            </a:r>
            <a:r>
              <a:rPr lang="en-US" b="1" dirty="0">
                <a:latin typeface="+mj-lt"/>
              </a:rPr>
              <a:t> RDS</a:t>
            </a:r>
            <a:r>
              <a:rPr lang="en-US" dirty="0">
                <a:latin typeface="+mj-lt"/>
              </a:rPr>
              <a:t>: Sarah Clift 558-1417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9069" y="1165227"/>
            <a:ext cx="11255187" cy="8353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200" dirty="0">
                <a:latin typeface="Helvetica Neue"/>
              </a:rPr>
              <a:t>Work with Department/College Grant &amp; Business Admins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1035364" cy="4438851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Budget is ultimately the responsibility of the PI</a:t>
            </a:r>
          </a:p>
          <a:p>
            <a:pPr lvl="1"/>
            <a:r>
              <a:rPr lang="en-US" dirty="0">
                <a:latin typeface="+mj-lt"/>
              </a:rPr>
              <a:t>Who can be a PI?</a:t>
            </a:r>
          </a:p>
          <a:p>
            <a:r>
              <a:rPr lang="en-US" dirty="0">
                <a:latin typeface="+mj-lt"/>
              </a:rPr>
              <a:t>Different Sponsors, different rules</a:t>
            </a:r>
          </a:p>
          <a:p>
            <a:pPr lvl="1"/>
            <a:r>
              <a:rPr lang="en-US" dirty="0">
                <a:latin typeface="+mj-lt"/>
              </a:rPr>
              <a:t>Always Read the RFP!!</a:t>
            </a:r>
          </a:p>
          <a:p>
            <a:pPr lvl="2"/>
            <a:r>
              <a:rPr lang="en-US" dirty="0">
                <a:latin typeface="+mj-lt"/>
              </a:rPr>
              <a:t>Important things to look for in an RFP</a:t>
            </a:r>
          </a:p>
          <a:p>
            <a:r>
              <a:rPr lang="en-US" dirty="0">
                <a:latin typeface="+mj-lt"/>
              </a:rPr>
              <a:t>Every College has their own process/preferences</a:t>
            </a:r>
          </a:p>
          <a:p>
            <a:r>
              <a:rPr lang="en-US" dirty="0">
                <a:latin typeface="+mj-lt"/>
              </a:rPr>
              <a:t>Budgets are a best estimate – don’t underestimate</a:t>
            </a:r>
          </a:p>
          <a:p>
            <a:r>
              <a:rPr lang="en-US" dirty="0">
                <a:latin typeface="+mj-lt"/>
              </a:rPr>
              <a:t>Sloppy budgets can hurt, but no budget will win you funding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10896600" cy="444847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+mj-lt"/>
              </a:rPr>
              <a:t>Budget Spreadsheet Available at Research How2 Website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  <a:hlinkClick r:id="rId2"/>
              </a:rPr>
              <a:t>http://researchhow2.uc.edu/home/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  <a:hlinkClick r:id="rId3"/>
              </a:rPr>
              <a:t>http://researchhow2.uc.edu/search?indexCatalogue=researchhow2%2Ddev&amp;searchQuery=budget&amp;wordsMode=0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NSF Budget Justification Template</a:t>
            </a:r>
            <a:r>
              <a:rPr lang="en-US" dirty="0" smtClean="0">
                <a:latin typeface="+mj-lt"/>
              </a:rPr>
              <a:t>: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  <a:hlinkClick r:id="rId4"/>
              </a:rPr>
              <a:t>http://researchhow2.uc.edu/search?indexCatalogue=researchhow2-dev&amp;searchQuery=NSF+Budget+Justification+Template&amp;wordsMode=0</a:t>
            </a:r>
            <a:r>
              <a:rPr lang="en-US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09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 Budget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032438"/>
              </p:ext>
            </p:extLst>
          </p:nvPr>
        </p:nvGraphicFramePr>
        <p:xfrm>
          <a:off x="3375025" y="1174190"/>
          <a:ext cx="4513355" cy="399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12315771" imgH="11810936" progId="Excel.Sheet.8">
                  <p:embed/>
                </p:oleObj>
              </mc:Choice>
              <mc:Fallback>
                <p:oleObj name="Worksheet" r:id="rId3" imgW="12315771" imgH="1181093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5025" y="1174190"/>
                        <a:ext cx="4513355" cy="3998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0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 Budget Justification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733517"/>
              </p:ext>
            </p:extLst>
          </p:nvPr>
        </p:nvGraphicFramePr>
        <p:xfrm>
          <a:off x="4160906" y="794566"/>
          <a:ext cx="3338894" cy="478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Document" r:id="rId3" imgW="5494170" imgH="7880267" progId="Word.Document.8">
                  <p:embed/>
                </p:oleObj>
              </mc:Choice>
              <mc:Fallback>
                <p:oleObj name="Document" r:id="rId3" imgW="5494170" imgH="7880267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0906" y="794566"/>
                        <a:ext cx="3338894" cy="4788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63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Budgeting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An advanced budgeting course will be offered in the Spring, and is currently under </a:t>
            </a:r>
            <a:r>
              <a:rPr lang="en-US" dirty="0" smtClean="0">
                <a:latin typeface="+mj-lt"/>
              </a:rPr>
              <a:t>development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What topics might you want to see covered in our advanced budgeting course?</a:t>
            </a:r>
          </a:p>
        </p:txBody>
      </p:sp>
    </p:spTree>
    <p:extLst>
      <p:ext uri="{BB962C8B-B14F-4D97-AF65-F5344CB8AC3E}">
        <p14:creationId xmlns:p14="http://schemas.microsoft.com/office/powerpoint/2010/main" val="35633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15a99bf4-3172-4013-8c07-7f463226767f" xsi:nil="true"/>
    <_ip_UnifiedCompliancePolicyUIAction xmlns="http://schemas.microsoft.com/sharepoint/v3" xsi:nil="true"/>
    <MigrationWizId xmlns="15a99bf4-3172-4013-8c07-7f463226767f" xsi:nil="true"/>
    <MigrationWizIdPermissions xmlns="15a99bf4-3172-4013-8c07-7f463226767f" xsi:nil="true"/>
    <_ip_UnifiedCompliancePolicyProperties xmlns="http://schemas.microsoft.com/sharepoint/v3" xsi:nil="true"/>
    <MigrationWizIdSecurityGroups xmlns="15a99bf4-3172-4013-8c07-7f463226767f" xsi:nil="true"/>
    <MigrationWizIdDocumentLibraryPermissions xmlns="15a99bf4-3172-4013-8c07-7f463226767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71625A4492F547A78F4AC4C600C3A6" ma:contentTypeVersion="20" ma:contentTypeDescription="Create a new document." ma:contentTypeScope="" ma:versionID="04b92213b63ddcc5a554171603868278">
  <xsd:schema xmlns:xsd="http://www.w3.org/2001/XMLSchema" xmlns:xs="http://www.w3.org/2001/XMLSchema" xmlns:p="http://schemas.microsoft.com/office/2006/metadata/properties" xmlns:ns1="http://schemas.microsoft.com/sharepoint/v3" xmlns:ns3="15a99bf4-3172-4013-8c07-7f463226767f" xmlns:ns4="526ecdfa-a34c-4fdb-9592-49d9681614f6" targetNamespace="http://schemas.microsoft.com/office/2006/metadata/properties" ma:root="true" ma:fieldsID="238623b54dc32b77afada76dd84d1079" ns1:_="" ns3:_="" ns4:_="">
    <xsd:import namespace="http://schemas.microsoft.com/sharepoint/v3"/>
    <xsd:import namespace="15a99bf4-3172-4013-8c07-7f463226767f"/>
    <xsd:import namespace="526ecdfa-a34c-4fdb-9592-49d9681614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a99bf4-3172-4013-8c07-7f4632267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igrationWizId" ma:index="23" nillable="true" ma:displayName="MigrationWizId" ma:internalName="MigrationWizId">
      <xsd:simpleType>
        <xsd:restriction base="dms:Text"/>
      </xsd:simpleType>
    </xsd:element>
    <xsd:element name="MigrationWizIdPermissions" ma:index="24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25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26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27" nillable="true" ma:displayName="MigrationWizIdSecurityGroups" ma:internalName="MigrationWizIdSecurityGroup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6ecdfa-a34c-4fdb-9592-49d9681614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537B4F-A2FD-4C6C-9E56-A7625204E7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D4AA3B-B561-4CE0-9D6A-D4583E9939C3}">
  <ds:schemaRefs>
    <ds:schemaRef ds:uri="http://schemas.microsoft.com/office/2006/documentManagement/types"/>
    <ds:schemaRef ds:uri="526ecdfa-a34c-4fdb-9592-49d9681614f6"/>
    <ds:schemaRef ds:uri="http://schemas.microsoft.com/office/infopath/2007/PartnerControls"/>
    <ds:schemaRef ds:uri="15a99bf4-3172-4013-8c07-7f463226767f"/>
    <ds:schemaRef ds:uri="http://purl.org/dc/terms/"/>
    <ds:schemaRef ds:uri="http://www.w3.org/XML/1998/namespace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BAB4F91-EC8D-4CBA-81E3-C4CA6F5A8E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5a99bf4-3172-4013-8c07-7f463226767f"/>
    <ds:schemaRef ds:uri="526ecdfa-a34c-4fdb-9592-49d9681614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581</Words>
  <Application>Microsoft Office PowerPoint</Application>
  <PresentationFormat>Widescreen</PresentationFormat>
  <Paragraphs>109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Helvetica Neue</vt:lpstr>
      <vt:lpstr>Times New Roman</vt:lpstr>
      <vt:lpstr>Office Theme</vt:lpstr>
      <vt:lpstr>Worksheet</vt:lpstr>
      <vt:lpstr>Document</vt:lpstr>
      <vt:lpstr>Office of Research Research Development and Support Series  Proposal Budgets – More Than Just a Bunch of Numbers (R)  </vt:lpstr>
      <vt:lpstr>Overview</vt:lpstr>
      <vt:lpstr>Our Experts</vt:lpstr>
      <vt:lpstr>Budgeting Basics</vt:lpstr>
      <vt:lpstr>Budgeting Basics</vt:lpstr>
      <vt:lpstr>Budgeting Basics</vt:lpstr>
      <vt:lpstr>Mock Budget</vt:lpstr>
      <vt:lpstr>Mock Budget Justification</vt:lpstr>
      <vt:lpstr>Advanced Budgeting Course</vt:lpstr>
      <vt:lpstr>Office of Research Resources</vt:lpstr>
      <vt:lpstr>Office of Research Initiatives</vt:lpstr>
      <vt:lpstr>Research Development and Support Series</vt:lpstr>
      <vt:lpstr>PowerPoint Presentation</vt:lpstr>
      <vt:lpstr>Discussion and Q/A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Clift, Sarah (cliftsh)</cp:lastModifiedBy>
  <cp:revision>134</cp:revision>
  <dcterms:created xsi:type="dcterms:W3CDTF">2018-04-17T17:08:24Z</dcterms:created>
  <dcterms:modified xsi:type="dcterms:W3CDTF">2019-09-30T13:55:38Z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0x0101009571625A4492F547A78F4AC4C600C3A6</vt:lpwstr>
  </property>
</Properties>
</file>